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114.xml" ContentType="application/vnd.openxmlformats-officedocument.presentationml.slide+xml"/>
  <Override PartName="/ppt/slides/slide113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slide93.xml" ContentType="application/vnd.openxmlformats-officedocument.presentationml.slide+xml"/>
  <Override PartName="/ppt/slides/slide28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58.xml" ContentType="application/vnd.openxmlformats-officedocument.presentationml.slide+xml"/>
  <Override PartName="/ppt/slides/slide8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10.xml" ContentType="application/vnd.openxmlformats-officedocument.presentationml.slide+xml"/>
  <Override PartName="/ppt/slides/slide57.xml" ContentType="application/vnd.openxmlformats-officedocument.presentationml.slide+xml"/>
  <Override PartName="/ppt/slides/slide83.xml" ContentType="application/vnd.openxmlformats-officedocument.presentationml.slide+xml"/>
  <Override PartName="/ppt/slides/slide18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107.xml" ContentType="application/vnd.openxmlformats-officedocument.presentationml.slide+xml"/>
  <Override PartName="/ppt/slides/slide1.xml" ContentType="application/vnd.openxmlformats-officedocument.presentationml.slide+xml"/>
  <Override PartName="/ppt/slides/slide108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109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0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02.xml" ContentType="application/vnd.openxmlformats-officedocument.presentationml.slide+xml"/>
  <Override PartName="/ppt/slides/slide49.xml" ContentType="application/vnd.openxmlformats-officedocument.presentationml.slide+xml"/>
  <Override PartName="/ppt/slides/_rels/slide114.xml.rels" ContentType="application/vnd.openxmlformats-package.relationships+xml"/>
  <Override PartName="/ppt/slides/_rels/slide113.xml.rels" ContentType="application/vnd.openxmlformats-package.relationships+xml"/>
  <Override PartName="/ppt/slides/_rels/slide109.xml.rels" ContentType="application/vnd.openxmlformats-package.relationships+xml"/>
  <Override PartName="/ppt/slides/_rels/slide108.xml.rels" ContentType="application/vnd.openxmlformats-package.relationships+xml"/>
  <Override PartName="/ppt/slides/_rels/slide107.xml.rels" ContentType="application/vnd.openxmlformats-package.relationships+xml"/>
  <Override PartName="/ppt/slides/_rels/slide103.xml.rels" ContentType="application/vnd.openxmlformats-package.relationships+xml"/>
  <Override PartName="/ppt/slides/_rels/slide102.xml.rels" ContentType="application/vnd.openxmlformats-package.relationships+xml"/>
  <Override PartName="/ppt/slides/_rels/slide101.xml.rels" ContentType="application/vnd.openxmlformats-package.relationships+xml"/>
  <Override PartName="/ppt/slides/_rels/slide95.xml.rels" ContentType="application/vnd.openxmlformats-package.relationships+xml"/>
  <Override PartName="/ppt/slides/_rels/slide94.xml.rels" ContentType="application/vnd.openxmlformats-package.relationships+xml"/>
  <Override PartName="/ppt/slides/_rels/slide93.xml.rels" ContentType="application/vnd.openxmlformats-package.relationships+xml"/>
  <Override PartName="/ppt/slides/_rels/slide92.xml.rels" ContentType="application/vnd.openxmlformats-package.relationships+xml"/>
  <Override PartName="/ppt/slides/_rels/slide91.xml.rels" ContentType="application/vnd.openxmlformats-package.relationships+xml"/>
  <Override PartName="/ppt/slides/_rels/slide90.xml.rels" ContentType="application/vnd.openxmlformats-package.relationships+xml"/>
  <Override PartName="/ppt/slides/_rels/slide88.xml.rels" ContentType="application/vnd.openxmlformats-package.relationships+xml"/>
  <Override PartName="/ppt/slides/_rels/slide112.xml.rels" ContentType="application/vnd.openxmlformats-package.relationships+xml"/>
  <Override PartName="/ppt/slides/_rels/slide82.xml.rels" ContentType="application/vnd.openxmlformats-package.relationships+xml"/>
  <Override PartName="/ppt/slides/_rels/slide111.xml.rels" ContentType="application/vnd.openxmlformats-package.relationships+xml"/>
  <Override PartName="/ppt/slides/_rels/slide81.xml.rels" ContentType="application/vnd.openxmlformats-package.relationships+xml"/>
  <Override PartName="/ppt/slides/_rels/slide110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77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00.xml.rels" ContentType="application/vnd.openxmlformats-package.relationships+xml"/>
  <Override PartName="/ppt/slides/_rels/slide70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28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9.png" ContentType="image/png"/>
  <Override PartName="/ppt/media/image12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8.png" ContentType="image/png"/>
  <Override PartName="/ppt/media/image37.png" ContentType="image/png"/>
  <Override PartName="/ppt/media/image30.png" ContentType="image/png"/>
  <Override PartName="/ppt/media/image127.png" ContentType="image/png"/>
  <Override PartName="/ppt/media/image1.png" ContentType="image/png"/>
  <Override PartName="/ppt/media/image49.png" ContentType="image/png"/>
  <Override PartName="/ppt/media/image100.png" ContentType="image/png"/>
  <Override PartName="/ppt/media/image109.png" ContentType="image/png"/>
  <Override PartName="/ppt/media/image39.png" ContentType="image/png"/>
  <Override PartName="/ppt/media/image8.gif" ContentType="image/gif"/>
  <Override PartName="/ppt/media/image88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86.png" ContentType="image/png"/>
  <Override PartName="/ppt/media/image18.png" ContentType="image/png"/>
  <Override PartName="/ppt/media/image6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36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7.jpeg" ContentType="image/jpeg"/>
  <Override PartName="/ppt/media/image4.png" ContentType="image/png"/>
  <Override PartName="/ppt/media/image13.png" ContentType="image/png"/>
  <Override PartName="/ppt/media/image81.png" ContentType="image/png"/>
  <Override PartName="/ppt/media/image34.png" ContentType="image/png"/>
  <Override PartName="/ppt/media/image33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9.png" ContentType="image/png"/>
  <Override PartName="/ppt/media/image31.png" ContentType="image/png"/>
  <Override PartName="/ppt/media/image92.png" ContentType="image/png"/>
  <Override PartName="/ppt/media/image24.png" ContentType="image/png"/>
  <Override PartName="/ppt/media/image16.png" ContentType="image/png"/>
  <Override PartName="/ppt/media/image84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17.png" ContentType="image/png"/>
  <Override PartName="/ppt/media/image85.png" ContentType="image/png"/>
  <Override PartName="/ppt/media/image19.png" ContentType="image/png"/>
  <Override PartName="/ppt/media/image87.png" ContentType="image/png"/>
  <Override PartName="/ppt/media/image89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slideLayouts/slideLayout12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move the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</a:t>
            </a:r>
            <a:r>
              <a:rPr b="0" lang="en-IN" sz="2000" spc="-1" strike="noStrike">
                <a:latin typeface="Arial"/>
              </a:rPr>
              <a:t>edit the </a:t>
            </a:r>
            <a:r>
              <a:rPr b="0" lang="en-IN" sz="2000" spc="-1" strike="noStrike">
                <a:latin typeface="Arial"/>
              </a:rPr>
              <a:t>notes </a:t>
            </a:r>
            <a:r>
              <a:rPr b="0" lang="en-IN" sz="2000" spc="-1" strike="noStrike">
                <a:latin typeface="Arial"/>
              </a:rPr>
              <a:t>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941E3DF-E23E-46CD-8B8E-3A8E38F7E855}" type="slidenum">
              <a:rPr b="0" lang="en-IN" sz="1400" spc="-1" strike="noStrike">
                <a:latin typeface="Times New Roman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2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27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A79ACD8-76E2-4493-B9B3-E8678377720F}" type="slidenum">
              <a:rPr b="0" lang="en-IN" sz="1200" spc="-1" strike="noStrike">
                <a:solidFill>
                  <a:srgbClr val="000000"/>
                </a:solidFill>
                <a:latin typeface="+mn-lt"/>
                <a:cs typeface="+mn-cs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4B153BD-ABE5-4543-947A-7F8AA9C71A0F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25/08/20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0A5D367-595E-49FE-B32D-DF12A0339AFB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gif"/><Relationship Id="rId4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4425480" y="1474920"/>
            <a:ext cx="7497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c55a11"/>
                </a:solidFill>
                <a:latin typeface="Calibri"/>
              </a:rPr>
              <a:t>ADVANCED ALGORITHMS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4694760" y="267228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3"/>
          <p:cNvSpPr/>
          <p:nvPr/>
        </p:nvSpPr>
        <p:spPr>
          <a:xfrm>
            <a:off x="4435560" y="3133440"/>
            <a:ext cx="7497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" name="Group 4"/>
          <p:cNvGrpSpPr/>
          <p:nvPr/>
        </p:nvGrpSpPr>
        <p:grpSpPr>
          <a:xfrm>
            <a:off x="313920" y="5490000"/>
            <a:ext cx="1066680" cy="1077480"/>
            <a:chOff x="313920" y="5490000"/>
            <a:chExt cx="1066680" cy="1077480"/>
          </a:xfrm>
        </p:grpSpPr>
        <p:sp>
          <p:nvSpPr>
            <p:cNvPr id="51" name="CustomShape 5"/>
            <p:cNvSpPr/>
            <p:nvPr/>
          </p:nvSpPr>
          <p:spPr>
            <a:xfrm rot="5400000">
              <a:off x="824400" y="6011280"/>
              <a:ext cx="45360" cy="1066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6"/>
            <p:cNvSpPr/>
            <p:nvPr/>
          </p:nvSpPr>
          <p:spPr>
            <a:xfrm rot="10800000">
              <a:off x="314280" y="5490000"/>
              <a:ext cx="45360" cy="1066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3" name="Line 7"/>
          <p:cNvSpPr/>
          <p:nvPr/>
        </p:nvSpPr>
        <p:spPr>
          <a:xfrm>
            <a:off x="4781880" y="2327760"/>
            <a:ext cx="4581360" cy="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" name="Picture 11" descr=""/>
          <p:cNvPicPr/>
          <p:nvPr/>
        </p:nvPicPr>
        <p:blipFill>
          <a:blip r:embed="rId1"/>
          <a:stretch/>
        </p:blipFill>
        <p:spPr>
          <a:xfrm>
            <a:off x="1172520" y="1169640"/>
            <a:ext cx="2368800" cy="3549960"/>
          </a:xfrm>
          <a:prstGeom prst="rect">
            <a:avLst/>
          </a:prstGeom>
          <a:ln>
            <a:noFill/>
          </a:ln>
        </p:spPr>
      </p:pic>
      <p:grpSp>
        <p:nvGrpSpPr>
          <p:cNvPr id="55" name="Group 8"/>
          <p:cNvGrpSpPr/>
          <p:nvPr/>
        </p:nvGrpSpPr>
        <p:grpSpPr>
          <a:xfrm>
            <a:off x="10855800" y="266400"/>
            <a:ext cx="1066680" cy="1077480"/>
            <a:chOff x="10855800" y="266400"/>
            <a:chExt cx="1066680" cy="1077480"/>
          </a:xfrm>
        </p:grpSpPr>
        <p:sp>
          <p:nvSpPr>
            <p:cNvPr id="56" name="CustomShape 9"/>
            <p:cNvSpPr/>
            <p:nvPr/>
          </p:nvSpPr>
          <p:spPr>
            <a:xfrm rot="16200000">
              <a:off x="11366280" y="-244080"/>
              <a:ext cx="45360" cy="1066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0"/>
            <p:cNvSpPr/>
            <p:nvPr/>
          </p:nvSpPr>
          <p:spPr>
            <a:xfrm>
              <a:off x="11876760" y="277200"/>
              <a:ext cx="45360" cy="1066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3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String Matching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36" name="Table 5"/>
          <p:cNvGraphicFramePr/>
          <p:nvPr/>
        </p:nvGraphicFramePr>
        <p:xfrm>
          <a:off x="263880" y="2057040"/>
          <a:ext cx="8845920" cy="2736000"/>
        </p:xfrm>
        <a:graphic>
          <a:graphicData uri="http://schemas.openxmlformats.org/drawingml/2006/table">
            <a:tbl>
              <a:tblPr/>
              <a:tblGrid>
                <a:gridCol w="3209760"/>
                <a:gridCol w="2729520"/>
                <a:gridCol w="2906640"/>
              </a:tblGrid>
              <a:tr h="82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Algorithm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Preprocessing Time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Matching Time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82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Naïve String Match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0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O((n – m + 1) m)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45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Rabin Karp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𝜣</a:t>
                      </a: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(m)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O((n – m + 1) m)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82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Boyer Moore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O(|∑|)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O ((n - m + 1) + |∑|)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82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Finite State Automaton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O(m|∑|)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𝜣</a:t>
                      </a: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(n)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82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Knuth Morris Pratt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𝜣</a:t>
                      </a: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(m)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𝜣</a:t>
                      </a:r>
                      <a:r>
                        <a:rPr b="0" lang="en-IN" sz="2400" spc="-1" strike="noStrike">
                          <a:solidFill>
                            <a:srgbClr val="2e75b6"/>
                          </a:solidFill>
                          <a:latin typeface="Calibri"/>
                        </a:rPr>
                        <a:t>(n)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90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1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92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93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94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5" name="Table 6"/>
          <p:cNvGraphicFramePr/>
          <p:nvPr/>
        </p:nvGraphicFramePr>
        <p:xfrm>
          <a:off x="5906520" y="284292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96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97" name="Table 8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8" name="Table 9"/>
          <p:cNvGraphicFramePr/>
          <p:nvPr/>
        </p:nvGraphicFramePr>
        <p:xfrm>
          <a:off x="85464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099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t(a)-k , 1) =max( 1-2,1)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00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01" name="CustomShape 12"/>
          <p:cNvSpPr/>
          <p:nvPr/>
        </p:nvSpPr>
        <p:spPr>
          <a:xfrm flipH="1" flipV="1" rot="5400000">
            <a:off x="730440" y="3887640"/>
            <a:ext cx="641160" cy="1224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0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10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06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07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8" name="Table 6"/>
          <p:cNvGraphicFramePr/>
          <p:nvPr/>
        </p:nvGraphicFramePr>
        <p:xfrm>
          <a:off x="5906520" y="284292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09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10" name="Table 8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1" name="Table 9"/>
          <p:cNvGraphicFramePr/>
          <p:nvPr/>
        </p:nvGraphicFramePr>
        <p:xfrm>
          <a:off x="214668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112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t(a)-k , 1) =max( 1,1)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13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14" name="CustomShape 12"/>
          <p:cNvSpPr/>
          <p:nvPr/>
        </p:nvSpPr>
        <p:spPr>
          <a:xfrm flipH="1" flipV="1" rot="5400000">
            <a:off x="730440" y="3887640"/>
            <a:ext cx="641160" cy="1224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1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11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19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20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1" name="Table 6"/>
          <p:cNvGraphicFramePr/>
          <p:nvPr/>
        </p:nvGraphicFramePr>
        <p:xfrm>
          <a:off x="5906520" y="284292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2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23" name="Table 8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4" name="Table 9"/>
          <p:cNvGraphicFramePr/>
          <p:nvPr/>
        </p:nvGraphicFramePr>
        <p:xfrm>
          <a:off x="248040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125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t(d)-k , 1) =max( 6-3,1) =3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26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27" name="CustomShape 12"/>
          <p:cNvSpPr/>
          <p:nvPr/>
        </p:nvSpPr>
        <p:spPr>
          <a:xfrm rot="10800000">
            <a:off x="2511000" y="4078440"/>
            <a:ext cx="1453320" cy="50400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29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0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131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32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33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4" name="Table 6"/>
          <p:cNvGraphicFramePr/>
          <p:nvPr/>
        </p:nvGraphicFramePr>
        <p:xfrm>
          <a:off x="5906520" y="284292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35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36" name="Table 8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7" name="Table 9"/>
          <p:cNvGraphicFramePr/>
          <p:nvPr/>
        </p:nvGraphicFramePr>
        <p:xfrm>
          <a:off x="381564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138" name="CustomShape 10"/>
          <p:cNvSpPr/>
          <p:nvPr/>
        </p:nvSpPr>
        <p:spPr>
          <a:xfrm>
            <a:off x="769320" y="2888280"/>
            <a:ext cx="35442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4400" spc="-1" strike="noStrike">
                <a:solidFill>
                  <a:srgbClr val="00b050"/>
                </a:solidFill>
                <a:latin typeface="Calibri"/>
              </a:rPr>
              <a:t>MATCH</a:t>
            </a:r>
            <a:endParaRPr b="0" lang="en-IN" sz="4400" spc="-1" strike="noStrike">
              <a:latin typeface="Arial"/>
            </a:endParaRPr>
          </a:p>
        </p:txBody>
      </p:sp>
    </p:spTree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40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41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142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43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44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5" name="Table 6"/>
          <p:cNvGraphicFramePr/>
          <p:nvPr/>
        </p:nvGraphicFramePr>
        <p:xfrm>
          <a:off x="5906520" y="2639880"/>
          <a:ext cx="1776240" cy="354600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46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47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8" name="Table 9"/>
          <p:cNvGraphicFramePr/>
          <p:nvPr/>
        </p:nvGraphicFramePr>
        <p:xfrm>
          <a:off x="535320" y="2304720"/>
          <a:ext cx="251208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120"/>
                <a:gridCol w="28512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149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t(A)-k , 1) =max( 1,1)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50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51" name="CustomShape 12"/>
          <p:cNvSpPr/>
          <p:nvPr/>
        </p:nvSpPr>
        <p:spPr>
          <a:xfrm flipV="1" rot="16200000">
            <a:off x="777240" y="3854160"/>
            <a:ext cx="663840" cy="10332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5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15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56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57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58" name="Table 6"/>
          <p:cNvGraphicFramePr/>
          <p:nvPr/>
        </p:nvGraphicFramePr>
        <p:xfrm>
          <a:off x="5906520" y="2639880"/>
          <a:ext cx="1776240" cy="354600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59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60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1" name="Table 9"/>
          <p:cNvGraphicFramePr/>
          <p:nvPr/>
        </p:nvGraphicFramePr>
        <p:xfrm>
          <a:off x="840240" y="2304720"/>
          <a:ext cx="251208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120"/>
                <a:gridCol w="28512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162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t(C)-k , 1) =max( 6-2,1) =4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63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64" name="CustomShape 12"/>
          <p:cNvSpPr/>
          <p:nvPr/>
        </p:nvSpPr>
        <p:spPr>
          <a:xfrm flipV="1" rot="16200000">
            <a:off x="958680" y="3672720"/>
            <a:ext cx="663840" cy="46620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6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16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69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70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1" name="Table 6"/>
          <p:cNvGraphicFramePr/>
          <p:nvPr/>
        </p:nvGraphicFramePr>
        <p:xfrm>
          <a:off x="5906520" y="2639880"/>
          <a:ext cx="1776240" cy="354600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72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73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4" name="Table 9"/>
          <p:cNvGraphicFramePr/>
          <p:nvPr/>
        </p:nvGraphicFramePr>
        <p:xfrm>
          <a:off x="2117520" y="2304720"/>
          <a:ext cx="251208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120"/>
                <a:gridCol w="28512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175" name="CustomShape 10"/>
          <p:cNvSpPr/>
          <p:nvPr/>
        </p:nvSpPr>
        <p:spPr>
          <a:xfrm>
            <a:off x="769320" y="2888280"/>
            <a:ext cx="35442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4400" spc="-1" strike="noStrike">
                <a:solidFill>
                  <a:srgbClr val="00b050"/>
                </a:solidFill>
                <a:latin typeface="Calibri"/>
              </a:rPr>
              <a:t>MATCH</a:t>
            </a:r>
            <a:endParaRPr b="0" lang="en-IN" sz="4400" spc="-1" strike="noStrike">
              <a:latin typeface="Arial"/>
            </a:endParaRPr>
          </a:p>
        </p:txBody>
      </p:sp>
    </p:spTree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7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17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80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81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373680"/>
                <a:gridCol w="373680"/>
                <a:gridCol w="373680"/>
                <a:gridCol w="373680"/>
                <a:gridCol w="37368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2" name="Table 6"/>
          <p:cNvGraphicFramePr/>
          <p:nvPr/>
        </p:nvGraphicFramePr>
        <p:xfrm>
          <a:off x="5906520" y="263988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83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84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5" name="Table 9"/>
          <p:cNvGraphicFramePr/>
          <p:nvPr/>
        </p:nvGraphicFramePr>
        <p:xfrm>
          <a:off x="520920" y="2304720"/>
          <a:ext cx="194184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186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t(T)-k , 1) =max( 3-2,1)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87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6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88" name="CustomShape 12"/>
          <p:cNvSpPr/>
          <p:nvPr/>
        </p:nvSpPr>
        <p:spPr>
          <a:xfrm flipV="1" rot="16200000">
            <a:off x="958680" y="3672720"/>
            <a:ext cx="663840" cy="46620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90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1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192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93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94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373680"/>
                <a:gridCol w="373680"/>
                <a:gridCol w="373680"/>
                <a:gridCol w="373680"/>
                <a:gridCol w="37368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5" name="Table 6"/>
          <p:cNvGraphicFramePr/>
          <p:nvPr/>
        </p:nvGraphicFramePr>
        <p:xfrm>
          <a:off x="5906520" y="263988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96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97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8" name="Table 9"/>
          <p:cNvGraphicFramePr/>
          <p:nvPr/>
        </p:nvGraphicFramePr>
        <p:xfrm>
          <a:off x="2407680" y="2304720"/>
          <a:ext cx="194184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199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t(A)-k , 1) =max( 2-0,1) =2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00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01" name="CustomShape 12"/>
          <p:cNvSpPr/>
          <p:nvPr/>
        </p:nvSpPr>
        <p:spPr>
          <a:xfrm flipH="1" flipV="1" rot="5400000">
            <a:off x="724320" y="3905640"/>
            <a:ext cx="663840" cy="36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0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20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06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07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373680"/>
                <a:gridCol w="373680"/>
                <a:gridCol w="373680"/>
                <a:gridCol w="373680"/>
                <a:gridCol w="37368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8" name="Table 6"/>
          <p:cNvGraphicFramePr/>
          <p:nvPr/>
        </p:nvGraphicFramePr>
        <p:xfrm>
          <a:off x="5906520" y="263988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09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10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1" name="Table 9"/>
          <p:cNvGraphicFramePr/>
          <p:nvPr/>
        </p:nvGraphicFramePr>
        <p:xfrm>
          <a:off x="2973960" y="2304720"/>
          <a:ext cx="194184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12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t(T)-k , 1) =max( 3-0,1) =3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3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4" name="CustomShape 12"/>
          <p:cNvSpPr/>
          <p:nvPr/>
        </p:nvSpPr>
        <p:spPr>
          <a:xfrm flipH="1" flipV="1" rot="5400000">
            <a:off x="724320" y="3905640"/>
            <a:ext cx="663840" cy="36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42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143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4" name="Table 6"/>
          <p:cNvGraphicFramePr/>
          <p:nvPr/>
        </p:nvGraphicFramePr>
        <p:xfrm>
          <a:off x="181584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5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1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21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9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20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373680"/>
                <a:gridCol w="373680"/>
                <a:gridCol w="373680"/>
                <a:gridCol w="373680"/>
                <a:gridCol w="37368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1" name="Table 6"/>
          <p:cNvGraphicFramePr/>
          <p:nvPr/>
        </p:nvGraphicFramePr>
        <p:xfrm>
          <a:off x="5906520" y="329292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22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23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4" name="Table 9"/>
          <p:cNvGraphicFramePr/>
          <p:nvPr/>
        </p:nvGraphicFramePr>
        <p:xfrm>
          <a:off x="3917160" y="2304720"/>
          <a:ext cx="194184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25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t(A)-k , 1) =max( 2-0,1) =2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26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27" name="CustomShape 12"/>
          <p:cNvSpPr/>
          <p:nvPr/>
        </p:nvSpPr>
        <p:spPr>
          <a:xfrm flipH="1" flipV="1" rot="5400000">
            <a:off x="724320" y="3905640"/>
            <a:ext cx="663840" cy="36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29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0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231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32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33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373680"/>
                <a:gridCol w="373680"/>
                <a:gridCol w="373680"/>
                <a:gridCol w="373680"/>
                <a:gridCol w="37368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4" name="Table 6"/>
          <p:cNvGraphicFramePr/>
          <p:nvPr/>
        </p:nvGraphicFramePr>
        <p:xfrm>
          <a:off x="5906520" y="329292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35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36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7" name="Table 9"/>
          <p:cNvGraphicFramePr/>
          <p:nvPr/>
        </p:nvGraphicFramePr>
        <p:xfrm>
          <a:off x="4541400" y="2304720"/>
          <a:ext cx="194184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38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t(A)-k , 1) =max( 2-0,1) =2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39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40" name="CustomShape 12"/>
          <p:cNvSpPr/>
          <p:nvPr/>
        </p:nvSpPr>
        <p:spPr>
          <a:xfrm flipH="1" flipV="1" rot="5400000">
            <a:off x="724320" y="3905640"/>
            <a:ext cx="663840" cy="36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42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43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244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45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46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373680"/>
                <a:gridCol w="373680"/>
                <a:gridCol w="373680"/>
                <a:gridCol w="373680"/>
                <a:gridCol w="37368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7" name="Table 6"/>
          <p:cNvGraphicFramePr/>
          <p:nvPr/>
        </p:nvGraphicFramePr>
        <p:xfrm>
          <a:off x="5906520" y="329292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48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49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0" name="Table 9"/>
          <p:cNvGraphicFramePr/>
          <p:nvPr/>
        </p:nvGraphicFramePr>
        <p:xfrm>
          <a:off x="5165280" y="2304720"/>
          <a:ext cx="194184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51" name="CustomShape 10"/>
          <p:cNvSpPr/>
          <p:nvPr/>
        </p:nvSpPr>
        <p:spPr>
          <a:xfrm>
            <a:off x="217800" y="3191760"/>
            <a:ext cx="4844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=max( t(T)-k , 1) =max( 3-0,1) =3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52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53" name="CustomShape 12"/>
          <p:cNvSpPr/>
          <p:nvPr/>
        </p:nvSpPr>
        <p:spPr>
          <a:xfrm rot="10800000">
            <a:off x="2235240" y="4122000"/>
            <a:ext cx="1177560" cy="54756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55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56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257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58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59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373680"/>
                <a:gridCol w="373680"/>
                <a:gridCol w="373680"/>
                <a:gridCol w="373680"/>
                <a:gridCol w="37368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0" name="Table 6"/>
          <p:cNvGraphicFramePr/>
          <p:nvPr/>
        </p:nvGraphicFramePr>
        <p:xfrm>
          <a:off x="5906520" y="329292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61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262" name="Table 8"/>
          <p:cNvGraphicFramePr/>
          <p:nvPr/>
        </p:nvGraphicFramePr>
        <p:xfrm>
          <a:off x="565920" y="1683360"/>
          <a:ext cx="7503480" cy="420840"/>
        </p:xfrm>
        <a:graphic>
          <a:graphicData uri="http://schemas.openxmlformats.org/drawingml/2006/table">
            <a:tbl>
              <a:tblPr/>
              <a:tblGrid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2480"/>
                <a:gridCol w="316440"/>
              </a:tblGrid>
              <a:tr h="420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3" name="Table 9"/>
          <p:cNvGraphicFramePr/>
          <p:nvPr/>
        </p:nvGraphicFramePr>
        <p:xfrm>
          <a:off x="6123240" y="2304720"/>
          <a:ext cx="1941840" cy="394560"/>
        </p:xfrm>
        <a:graphic>
          <a:graphicData uri="http://schemas.openxmlformats.org/drawingml/2006/table">
            <a:tbl>
              <a:tblPr/>
              <a:tblGrid>
                <a:gridCol w="360720"/>
                <a:gridCol w="297720"/>
                <a:gridCol w="313560"/>
                <a:gridCol w="370440"/>
                <a:gridCol w="313560"/>
                <a:gridCol w="285840"/>
              </a:tblGrid>
              <a:tr h="394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264" name="CustomShape 10"/>
          <p:cNvSpPr/>
          <p:nvPr/>
        </p:nvSpPr>
        <p:spPr>
          <a:xfrm>
            <a:off x="769320" y="2888280"/>
            <a:ext cx="35442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4400" spc="-1" strike="noStrike">
                <a:solidFill>
                  <a:srgbClr val="00b050"/>
                </a:solidFill>
                <a:latin typeface="Calibri"/>
              </a:rPr>
              <a:t>MATCH</a:t>
            </a:r>
            <a:endParaRPr b="0" lang="en-IN" sz="4400" spc="-1" strike="noStrike">
              <a:latin typeface="Arial"/>
            </a:endParaRPr>
          </a:p>
        </p:txBody>
      </p:sp>
    </p:spTree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Line 1"/>
          <p:cNvSpPr/>
          <p:nvPr/>
        </p:nvSpPr>
        <p:spPr>
          <a:xfrm>
            <a:off x="5447880" y="2887200"/>
            <a:ext cx="4581720" cy="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6" name="CustomShape 2"/>
          <p:cNvSpPr/>
          <p:nvPr/>
        </p:nvSpPr>
        <p:spPr>
          <a:xfrm>
            <a:off x="5460480" y="404964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surabhinarayan@pes.edu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1267" name="Group 3"/>
          <p:cNvGrpSpPr/>
          <p:nvPr/>
        </p:nvGrpSpPr>
        <p:grpSpPr>
          <a:xfrm>
            <a:off x="313920" y="349560"/>
            <a:ext cx="11518200" cy="6217920"/>
            <a:chOff x="313920" y="349560"/>
            <a:chExt cx="11518200" cy="6217920"/>
          </a:xfrm>
        </p:grpSpPr>
        <p:sp>
          <p:nvSpPr>
            <p:cNvPr id="1268" name="CustomShape 4"/>
            <p:cNvSpPr/>
            <p:nvPr/>
          </p:nvSpPr>
          <p:spPr>
            <a:xfrm>
              <a:off x="11786400" y="360720"/>
              <a:ext cx="45360" cy="1066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9" name="CustomShape 5"/>
            <p:cNvSpPr/>
            <p:nvPr/>
          </p:nvSpPr>
          <p:spPr>
            <a:xfrm rot="5400000">
              <a:off x="11275920" y="-160920"/>
              <a:ext cx="45360" cy="1066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0" name="CustomShape 6"/>
            <p:cNvSpPr/>
            <p:nvPr/>
          </p:nvSpPr>
          <p:spPr>
            <a:xfrm rot="5400000">
              <a:off x="824400" y="6011280"/>
              <a:ext cx="45360" cy="1066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1" name="CustomShape 7"/>
            <p:cNvSpPr/>
            <p:nvPr/>
          </p:nvSpPr>
          <p:spPr>
            <a:xfrm rot="10800000">
              <a:off x="314280" y="5490000"/>
              <a:ext cx="45360" cy="1066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272" name="Picture 17" descr=""/>
          <p:cNvPicPr/>
          <p:nvPr/>
        </p:nvPicPr>
        <p:blipFill>
          <a:blip r:embed="rId1"/>
          <a:stretch/>
        </p:blipFill>
        <p:spPr>
          <a:xfrm>
            <a:off x="2412000" y="1606320"/>
            <a:ext cx="2368800" cy="3549960"/>
          </a:xfrm>
          <a:prstGeom prst="rect">
            <a:avLst/>
          </a:prstGeom>
          <a:ln>
            <a:noFill/>
          </a:ln>
        </p:spPr>
      </p:pic>
      <p:sp>
        <p:nvSpPr>
          <p:cNvPr id="1273" name="CustomShape 8"/>
          <p:cNvSpPr/>
          <p:nvPr/>
        </p:nvSpPr>
        <p:spPr>
          <a:xfrm>
            <a:off x="5448240" y="2049480"/>
            <a:ext cx="4603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c55a11"/>
                </a:solidFill>
                <a:latin typeface="Calibri"/>
              </a:rPr>
              <a:t>THANK YOU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74" name="CustomShape 9"/>
          <p:cNvSpPr/>
          <p:nvPr/>
        </p:nvSpPr>
        <p:spPr>
          <a:xfrm>
            <a:off x="5448240" y="312840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Surabhi Narayan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75" name="CustomShape 10"/>
          <p:cNvSpPr/>
          <p:nvPr/>
        </p:nvSpPr>
        <p:spPr>
          <a:xfrm>
            <a:off x="5448240" y="3525840"/>
            <a:ext cx="6212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Department of CS&amp;E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52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153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4" name="Table 6"/>
          <p:cNvGraphicFramePr/>
          <p:nvPr/>
        </p:nvGraphicFramePr>
        <p:xfrm>
          <a:off x="181584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5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7" name="CustomShape 9"/>
          <p:cNvSpPr/>
          <p:nvPr/>
        </p:nvSpPr>
        <p:spPr>
          <a:xfrm>
            <a:off x="2156400" y="38631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9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63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164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5" name="Table 6"/>
          <p:cNvGraphicFramePr/>
          <p:nvPr/>
        </p:nvGraphicFramePr>
        <p:xfrm>
          <a:off x="181584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6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7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8" name="CustomShape 9"/>
          <p:cNvSpPr/>
          <p:nvPr/>
        </p:nvSpPr>
        <p:spPr>
          <a:xfrm>
            <a:off x="2156400" y="38631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0"/>
          <p:cNvSpPr/>
          <p:nvPr/>
        </p:nvSpPr>
        <p:spPr>
          <a:xfrm>
            <a:off x="271836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1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2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75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176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7" name="Table 6"/>
          <p:cNvGraphicFramePr/>
          <p:nvPr/>
        </p:nvGraphicFramePr>
        <p:xfrm>
          <a:off x="181584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8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>
            <a:off x="2156400" y="38631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0"/>
          <p:cNvSpPr/>
          <p:nvPr/>
        </p:nvSpPr>
        <p:spPr>
          <a:xfrm>
            <a:off x="271836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1"/>
          <p:cNvSpPr/>
          <p:nvPr/>
        </p:nvSpPr>
        <p:spPr>
          <a:xfrm>
            <a:off x="334836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88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189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0" name="Table 6"/>
          <p:cNvGraphicFramePr/>
          <p:nvPr/>
        </p:nvGraphicFramePr>
        <p:xfrm>
          <a:off x="241632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1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3" name="CustomShape 9"/>
          <p:cNvSpPr/>
          <p:nvPr/>
        </p:nvSpPr>
        <p:spPr>
          <a:xfrm>
            <a:off x="2743200" y="38631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5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6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97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99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200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1" name="Table 6"/>
          <p:cNvGraphicFramePr/>
          <p:nvPr/>
        </p:nvGraphicFramePr>
        <p:xfrm>
          <a:off x="304416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2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3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4" name="CustomShape 9"/>
          <p:cNvSpPr/>
          <p:nvPr/>
        </p:nvSpPr>
        <p:spPr>
          <a:xfrm>
            <a:off x="3343680" y="38631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0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10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211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2" name="Table 6"/>
          <p:cNvGraphicFramePr/>
          <p:nvPr/>
        </p:nvGraphicFramePr>
        <p:xfrm>
          <a:off x="367200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3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3971520" y="38631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21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222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3" name="Table 6"/>
          <p:cNvGraphicFramePr/>
          <p:nvPr/>
        </p:nvGraphicFramePr>
        <p:xfrm>
          <a:off x="367200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4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6" name="CustomShape 9"/>
          <p:cNvSpPr/>
          <p:nvPr/>
        </p:nvSpPr>
        <p:spPr>
          <a:xfrm>
            <a:off x="3971520" y="38631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0"/>
          <p:cNvSpPr/>
          <p:nvPr/>
        </p:nvSpPr>
        <p:spPr>
          <a:xfrm>
            <a:off x="4601520" y="39200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9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0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33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234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5" name="Table 6"/>
          <p:cNvGraphicFramePr/>
          <p:nvPr/>
        </p:nvGraphicFramePr>
        <p:xfrm>
          <a:off x="367200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3971520" y="38631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10"/>
          <p:cNvSpPr/>
          <p:nvPr/>
        </p:nvSpPr>
        <p:spPr>
          <a:xfrm>
            <a:off x="4601520" y="39200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1"/>
          <p:cNvSpPr/>
          <p:nvPr/>
        </p:nvSpPr>
        <p:spPr>
          <a:xfrm>
            <a:off x="523152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599040" y="1849680"/>
            <a:ext cx="7497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3600" spc="-1" strike="noStrike" cap="all">
                <a:solidFill>
                  <a:srgbClr val="000000"/>
                </a:solidFill>
                <a:latin typeface="Calibri"/>
              </a:rPr>
              <a:t>ADVANCED ALGORITHMS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599040" y="2888640"/>
            <a:ext cx="7497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2f5597"/>
                </a:solidFill>
                <a:latin typeface="Calibri"/>
              </a:rPr>
              <a:t>STRING ALGORITHMS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599040" y="548964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4"/>
          <p:cNvSpPr/>
          <p:nvPr/>
        </p:nvSpPr>
        <p:spPr>
          <a:xfrm>
            <a:off x="599040" y="5887440"/>
            <a:ext cx="7497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" name="Group 5"/>
          <p:cNvGrpSpPr/>
          <p:nvPr/>
        </p:nvGrpSpPr>
        <p:grpSpPr>
          <a:xfrm>
            <a:off x="313920" y="5490000"/>
            <a:ext cx="1066680" cy="1077480"/>
            <a:chOff x="313920" y="5490000"/>
            <a:chExt cx="1066680" cy="1077480"/>
          </a:xfrm>
        </p:grpSpPr>
        <p:sp>
          <p:nvSpPr>
            <p:cNvPr id="63" name="CustomShape 6"/>
            <p:cNvSpPr/>
            <p:nvPr/>
          </p:nvSpPr>
          <p:spPr>
            <a:xfrm rot="5400000">
              <a:off x="824400" y="6011280"/>
              <a:ext cx="45360" cy="10666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" name="CustomShape 7"/>
            <p:cNvSpPr/>
            <p:nvPr/>
          </p:nvSpPr>
          <p:spPr>
            <a:xfrm rot="10800000">
              <a:off x="314280" y="5490000"/>
              <a:ext cx="45360" cy="10666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5" name="Line 8"/>
          <p:cNvSpPr/>
          <p:nvPr/>
        </p:nvSpPr>
        <p:spPr>
          <a:xfrm flipV="1">
            <a:off x="0" y="2596680"/>
            <a:ext cx="7903800" cy="68400"/>
          </a:xfrm>
          <a:prstGeom prst="line">
            <a:avLst/>
          </a:prstGeom>
          <a:ln w="3816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" name="Picture 3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2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3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46" name="Google Shape;92;p22" descr=""/>
          <p:cNvPicPr/>
          <p:nvPr/>
        </p:nvPicPr>
        <p:blipFill>
          <a:blip r:embed="rId2"/>
          <a:stretch/>
        </p:blipFill>
        <p:spPr>
          <a:xfrm>
            <a:off x="152280" y="1898280"/>
            <a:ext cx="8267400" cy="1136160"/>
          </a:xfrm>
          <a:prstGeom prst="rect">
            <a:avLst/>
          </a:prstGeom>
          <a:ln>
            <a:noFill/>
          </a:ln>
        </p:spPr>
      </p:pic>
      <p:graphicFrame>
        <p:nvGraphicFramePr>
          <p:cNvPr id="247" name="Table 5"/>
          <p:cNvGraphicFramePr/>
          <p:nvPr/>
        </p:nvGraphicFramePr>
        <p:xfrm>
          <a:off x="1800000" y="35416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8" name="Table 6"/>
          <p:cNvGraphicFramePr/>
          <p:nvPr/>
        </p:nvGraphicFramePr>
        <p:xfrm>
          <a:off x="367200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249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1" name="CustomShape 9"/>
          <p:cNvSpPr/>
          <p:nvPr/>
        </p:nvSpPr>
        <p:spPr>
          <a:xfrm>
            <a:off x="3971520" y="38631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0"/>
          <p:cNvSpPr/>
          <p:nvPr/>
        </p:nvSpPr>
        <p:spPr>
          <a:xfrm>
            <a:off x="4601520" y="39200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11"/>
          <p:cNvSpPr/>
          <p:nvPr/>
        </p:nvSpPr>
        <p:spPr>
          <a:xfrm>
            <a:off x="523152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2"/>
          <p:cNvSpPr/>
          <p:nvPr/>
        </p:nvSpPr>
        <p:spPr>
          <a:xfrm>
            <a:off x="5848200" y="39110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3"/>
          <p:cNvSpPr/>
          <p:nvPr/>
        </p:nvSpPr>
        <p:spPr>
          <a:xfrm>
            <a:off x="2388240" y="5322600"/>
            <a:ext cx="6031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Successful Search : Pattern ‘abaa’ at s=3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5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25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 Algorithm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145800" y="1800720"/>
            <a:ext cx="10130400" cy="10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The Naïve Algorithm finds all valid shifts using a loop that checks the condition P[1…m] = T[s+1…..s+m] for each of the n-m+1 possible values of 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120960" y="2984040"/>
            <a:ext cx="10130400" cy="301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Algorithm Naïve-String-Match(T,P)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n=T.length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m=P.length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for s = 0 to n-m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      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if P[1…m]==T[s+1….s+m]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                   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print “Pattern occurs with shift s”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263" name="CustomShape 7"/>
          <p:cNvSpPr/>
          <p:nvPr/>
        </p:nvSpPr>
        <p:spPr>
          <a:xfrm>
            <a:off x="627840" y="5848920"/>
            <a:ext cx="8843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 Algorithm takes time O((n-m+1)m) in worst case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4" name="CustomShape 8"/>
          <p:cNvSpPr/>
          <p:nvPr/>
        </p:nvSpPr>
        <p:spPr>
          <a:xfrm>
            <a:off x="6336000" y="2915280"/>
            <a:ext cx="46785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Naïve String Match Algorithm’s running time equals its matching time as it does not preprocess the pattern 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Not an Optimal Algorithm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0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1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269" name="Table 4"/>
          <p:cNvGraphicFramePr/>
          <p:nvPr/>
        </p:nvGraphicFramePr>
        <p:xfrm>
          <a:off x="1800000" y="3541680"/>
          <a:ext cx="687708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74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0" name="Table 5"/>
          <p:cNvGraphicFramePr/>
          <p:nvPr/>
        </p:nvGraphicFramePr>
        <p:xfrm>
          <a:off x="181584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1" name="CustomShape 6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2" name="CustomShape 7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3" name="CustomShape 8"/>
          <p:cNvSpPr/>
          <p:nvPr/>
        </p:nvSpPr>
        <p:spPr>
          <a:xfrm>
            <a:off x="2101680" y="3876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9"/>
          <p:cNvSpPr/>
          <p:nvPr/>
        </p:nvSpPr>
        <p:spPr>
          <a:xfrm>
            <a:off x="3302640" y="15307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75" name="CustomShape 10"/>
          <p:cNvSpPr/>
          <p:nvPr/>
        </p:nvSpPr>
        <p:spPr>
          <a:xfrm>
            <a:off x="3455280" y="53683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Worst Case Scenario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280" name="Table 4"/>
          <p:cNvGraphicFramePr/>
          <p:nvPr/>
        </p:nvGraphicFramePr>
        <p:xfrm>
          <a:off x="1800000" y="3541680"/>
          <a:ext cx="687708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74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1" name="Table 5"/>
          <p:cNvGraphicFramePr/>
          <p:nvPr/>
        </p:nvGraphicFramePr>
        <p:xfrm>
          <a:off x="181584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82" name="CustomShape 6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3" name="CustomShape 7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4" name="CustomShape 8"/>
          <p:cNvSpPr/>
          <p:nvPr/>
        </p:nvSpPr>
        <p:spPr>
          <a:xfrm>
            <a:off x="2101680" y="3876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9"/>
          <p:cNvSpPr/>
          <p:nvPr/>
        </p:nvSpPr>
        <p:spPr>
          <a:xfrm>
            <a:off x="271836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0"/>
          <p:cNvSpPr/>
          <p:nvPr/>
        </p:nvSpPr>
        <p:spPr>
          <a:xfrm>
            <a:off x="3976200" y="3894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1"/>
          <p:cNvSpPr/>
          <p:nvPr/>
        </p:nvSpPr>
        <p:spPr>
          <a:xfrm>
            <a:off x="3362040" y="3894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2"/>
          <p:cNvSpPr/>
          <p:nvPr/>
        </p:nvSpPr>
        <p:spPr>
          <a:xfrm>
            <a:off x="3302640" y="15307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89" name="CustomShape 13"/>
          <p:cNvSpPr/>
          <p:nvPr/>
        </p:nvSpPr>
        <p:spPr>
          <a:xfrm>
            <a:off x="3455280" y="53683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Worst Case Scenario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1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294" name="Table 4"/>
          <p:cNvGraphicFramePr/>
          <p:nvPr/>
        </p:nvGraphicFramePr>
        <p:xfrm>
          <a:off x="1800000" y="3541680"/>
          <a:ext cx="687708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74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95" name="Table 5"/>
          <p:cNvGraphicFramePr/>
          <p:nvPr/>
        </p:nvGraphicFramePr>
        <p:xfrm>
          <a:off x="241632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96" name="CustomShape 6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7" name="CustomShape 7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>
            <a:off x="3930480" y="3876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9"/>
          <p:cNvSpPr/>
          <p:nvPr/>
        </p:nvSpPr>
        <p:spPr>
          <a:xfrm>
            <a:off x="271836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0"/>
          <p:cNvSpPr/>
          <p:nvPr/>
        </p:nvSpPr>
        <p:spPr>
          <a:xfrm>
            <a:off x="4590360" y="392220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1"/>
          <p:cNvSpPr/>
          <p:nvPr/>
        </p:nvSpPr>
        <p:spPr>
          <a:xfrm>
            <a:off x="333468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2"/>
          <p:cNvSpPr/>
          <p:nvPr/>
        </p:nvSpPr>
        <p:spPr>
          <a:xfrm>
            <a:off x="3302640" y="15307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03" name="CustomShape 13"/>
          <p:cNvSpPr/>
          <p:nvPr/>
        </p:nvSpPr>
        <p:spPr>
          <a:xfrm>
            <a:off x="3455280" y="53683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Worst Case Scenario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05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6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308" name="Table 4"/>
          <p:cNvGraphicFramePr/>
          <p:nvPr/>
        </p:nvGraphicFramePr>
        <p:xfrm>
          <a:off x="1800000" y="3541680"/>
          <a:ext cx="687708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74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9" name="Table 5"/>
          <p:cNvGraphicFramePr/>
          <p:nvPr/>
        </p:nvGraphicFramePr>
        <p:xfrm>
          <a:off x="307152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10" name="CustomShape 6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2" name="CustomShape 8"/>
          <p:cNvSpPr/>
          <p:nvPr/>
        </p:nvSpPr>
        <p:spPr>
          <a:xfrm>
            <a:off x="3930480" y="3876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522936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4590360" y="392220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333468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3302640" y="15307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17" name="CustomShape 13"/>
          <p:cNvSpPr/>
          <p:nvPr/>
        </p:nvSpPr>
        <p:spPr>
          <a:xfrm>
            <a:off x="3455280" y="53683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Worst Case Scenario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19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0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322" name="Table 4"/>
          <p:cNvGraphicFramePr/>
          <p:nvPr/>
        </p:nvGraphicFramePr>
        <p:xfrm>
          <a:off x="1800000" y="3541680"/>
          <a:ext cx="687708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74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23" name="Table 5"/>
          <p:cNvGraphicFramePr/>
          <p:nvPr/>
        </p:nvGraphicFramePr>
        <p:xfrm>
          <a:off x="365832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24" name="CustomShape 6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5" name="CustomShape 7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6" name="CustomShape 8"/>
          <p:cNvSpPr/>
          <p:nvPr/>
        </p:nvSpPr>
        <p:spPr>
          <a:xfrm>
            <a:off x="3930480" y="3876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9"/>
          <p:cNvSpPr/>
          <p:nvPr/>
        </p:nvSpPr>
        <p:spPr>
          <a:xfrm>
            <a:off x="522936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0"/>
          <p:cNvSpPr/>
          <p:nvPr/>
        </p:nvSpPr>
        <p:spPr>
          <a:xfrm>
            <a:off x="4590360" y="392220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1"/>
          <p:cNvSpPr/>
          <p:nvPr/>
        </p:nvSpPr>
        <p:spPr>
          <a:xfrm>
            <a:off x="584568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2"/>
          <p:cNvSpPr/>
          <p:nvPr/>
        </p:nvSpPr>
        <p:spPr>
          <a:xfrm>
            <a:off x="3302640" y="15307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31" name="CustomShape 13"/>
          <p:cNvSpPr/>
          <p:nvPr/>
        </p:nvSpPr>
        <p:spPr>
          <a:xfrm>
            <a:off x="3455280" y="53683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Worst Case Scenario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3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33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336" name="Table 4"/>
          <p:cNvGraphicFramePr/>
          <p:nvPr/>
        </p:nvGraphicFramePr>
        <p:xfrm>
          <a:off x="1800000" y="3541680"/>
          <a:ext cx="687708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74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37" name="Table 5"/>
          <p:cNvGraphicFramePr/>
          <p:nvPr/>
        </p:nvGraphicFramePr>
        <p:xfrm>
          <a:off x="428616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38" name="CustomShape 6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0" name="CustomShape 8"/>
          <p:cNvSpPr/>
          <p:nvPr/>
        </p:nvSpPr>
        <p:spPr>
          <a:xfrm>
            <a:off x="6441840" y="3876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9"/>
          <p:cNvSpPr/>
          <p:nvPr/>
        </p:nvSpPr>
        <p:spPr>
          <a:xfrm>
            <a:off x="522936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0"/>
          <p:cNvSpPr/>
          <p:nvPr/>
        </p:nvSpPr>
        <p:spPr>
          <a:xfrm>
            <a:off x="4590360" y="392220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584568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2"/>
          <p:cNvSpPr/>
          <p:nvPr/>
        </p:nvSpPr>
        <p:spPr>
          <a:xfrm>
            <a:off x="3302640" y="15307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455280" y="53683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Worst Case Scenario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4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350" name="Table 4"/>
          <p:cNvGraphicFramePr/>
          <p:nvPr/>
        </p:nvGraphicFramePr>
        <p:xfrm>
          <a:off x="1800000" y="3541680"/>
          <a:ext cx="687708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74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5"/>
          <p:cNvGraphicFramePr/>
          <p:nvPr/>
        </p:nvGraphicFramePr>
        <p:xfrm>
          <a:off x="492768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52" name="CustomShape 6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4" name="CustomShape 8"/>
          <p:cNvSpPr/>
          <p:nvPr/>
        </p:nvSpPr>
        <p:spPr>
          <a:xfrm>
            <a:off x="6441840" y="3876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9"/>
          <p:cNvSpPr/>
          <p:nvPr/>
        </p:nvSpPr>
        <p:spPr>
          <a:xfrm>
            <a:off x="522936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0"/>
          <p:cNvSpPr/>
          <p:nvPr/>
        </p:nvSpPr>
        <p:spPr>
          <a:xfrm>
            <a:off x="7115040" y="392220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1"/>
          <p:cNvSpPr/>
          <p:nvPr/>
        </p:nvSpPr>
        <p:spPr>
          <a:xfrm>
            <a:off x="584568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2"/>
          <p:cNvSpPr/>
          <p:nvPr/>
        </p:nvSpPr>
        <p:spPr>
          <a:xfrm>
            <a:off x="3302640" y="15307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59" name="CustomShape 13"/>
          <p:cNvSpPr/>
          <p:nvPr/>
        </p:nvSpPr>
        <p:spPr>
          <a:xfrm>
            <a:off x="3455280" y="53683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Worst Case Scenario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61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2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363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364" name="Table 4"/>
          <p:cNvGraphicFramePr/>
          <p:nvPr/>
        </p:nvGraphicFramePr>
        <p:xfrm>
          <a:off x="1800000" y="3541680"/>
          <a:ext cx="687708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74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65" name="Table 5"/>
          <p:cNvGraphicFramePr/>
          <p:nvPr/>
        </p:nvGraphicFramePr>
        <p:xfrm>
          <a:off x="556920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66" name="CustomShape 6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7" name="CustomShape 7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8" name="CustomShape 8"/>
          <p:cNvSpPr/>
          <p:nvPr/>
        </p:nvSpPr>
        <p:spPr>
          <a:xfrm>
            <a:off x="6441840" y="3876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9"/>
          <p:cNvSpPr/>
          <p:nvPr/>
        </p:nvSpPr>
        <p:spPr>
          <a:xfrm>
            <a:off x="772704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0"/>
          <p:cNvSpPr/>
          <p:nvPr/>
        </p:nvSpPr>
        <p:spPr>
          <a:xfrm>
            <a:off x="7115040" y="392220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1"/>
          <p:cNvSpPr/>
          <p:nvPr/>
        </p:nvSpPr>
        <p:spPr>
          <a:xfrm>
            <a:off x="584568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2"/>
          <p:cNvSpPr/>
          <p:nvPr/>
        </p:nvSpPr>
        <p:spPr>
          <a:xfrm>
            <a:off x="3302640" y="15307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73" name="CustomShape 13"/>
          <p:cNvSpPr/>
          <p:nvPr/>
        </p:nvSpPr>
        <p:spPr>
          <a:xfrm>
            <a:off x="3455280" y="53683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Worst Case Scenario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371880" y="67572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157320" y="815760"/>
            <a:ext cx="9418680" cy="57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endParaRPr b="0" lang="en-IN" sz="18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endParaRPr b="0" lang="en-IN" sz="18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  <a:cs typeface="Arial"/>
              </a:rPr>
              <a:t>String Algorithms - Road Map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endParaRPr b="0" lang="en-IN" sz="32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Introduction to String Match, Naïve String Match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Boyer–Moore Algorithm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Rabin–Karp Algorithm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String matching with Finite State Automata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Knuth–Morris–Pratt Algorithm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Suffix Trees - Applications of Suffix Trees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  <a:cs typeface="Arial"/>
              </a:rPr>
              <a:t>Regular Expression Searches using Suffix Trees.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71" name="CustomShape 4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" name="CustomShape 5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7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75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6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3302640" y="15307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Naïve String Match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379" name="Table 5"/>
          <p:cNvGraphicFramePr/>
          <p:nvPr/>
        </p:nvGraphicFramePr>
        <p:xfrm>
          <a:off x="1800000" y="3541680"/>
          <a:ext cx="687708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74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0" name="Table 6"/>
          <p:cNvGraphicFramePr/>
          <p:nvPr/>
        </p:nvGraphicFramePr>
        <p:xfrm>
          <a:off x="6210720" y="439020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381" name="CustomShape 7"/>
          <p:cNvSpPr/>
          <p:nvPr/>
        </p:nvSpPr>
        <p:spPr>
          <a:xfrm>
            <a:off x="371880" y="3493800"/>
            <a:ext cx="107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2" name="CustomShape 8"/>
          <p:cNvSpPr/>
          <p:nvPr/>
        </p:nvSpPr>
        <p:spPr>
          <a:xfrm>
            <a:off x="371880" y="4396680"/>
            <a:ext cx="1197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3" name="CustomShape 9"/>
          <p:cNvSpPr/>
          <p:nvPr/>
        </p:nvSpPr>
        <p:spPr>
          <a:xfrm>
            <a:off x="6441840" y="387684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0"/>
          <p:cNvSpPr/>
          <p:nvPr/>
        </p:nvSpPr>
        <p:spPr>
          <a:xfrm>
            <a:off x="7727040" y="390636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1"/>
          <p:cNvSpPr/>
          <p:nvPr/>
        </p:nvSpPr>
        <p:spPr>
          <a:xfrm>
            <a:off x="7115040" y="392220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2"/>
          <p:cNvSpPr/>
          <p:nvPr/>
        </p:nvSpPr>
        <p:spPr>
          <a:xfrm>
            <a:off x="8357040" y="3908520"/>
            <a:ext cx="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3"/>
          <p:cNvSpPr/>
          <p:nvPr/>
        </p:nvSpPr>
        <p:spPr>
          <a:xfrm>
            <a:off x="3455280" y="5368320"/>
            <a:ext cx="39574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Worst Case Scenario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89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0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391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368280" y="1148760"/>
            <a:ext cx="56242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Boyer Moore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323280" y="3556080"/>
            <a:ext cx="8484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546120" indent="-45684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Good Suffix Table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394" name="Table 6"/>
          <p:cNvGraphicFramePr/>
          <p:nvPr/>
        </p:nvGraphicFramePr>
        <p:xfrm>
          <a:off x="371880" y="4219920"/>
          <a:ext cx="4609080" cy="365400"/>
        </p:xfrm>
        <a:graphic>
          <a:graphicData uri="http://schemas.openxmlformats.org/drawingml/2006/table">
            <a:tbl>
              <a:tblPr/>
              <a:tblGrid>
                <a:gridCol w="419040"/>
                <a:gridCol w="419040"/>
                <a:gridCol w="419040"/>
                <a:gridCol w="419040"/>
                <a:gridCol w="419040"/>
                <a:gridCol w="419040"/>
                <a:gridCol w="419040"/>
                <a:gridCol w="419040"/>
                <a:gridCol w="419040"/>
                <a:gridCol w="419040"/>
                <a:gridCol w="419040"/>
              </a:tblGrid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5" name="Table 7"/>
          <p:cNvGraphicFramePr/>
          <p:nvPr/>
        </p:nvGraphicFramePr>
        <p:xfrm>
          <a:off x="371880" y="4867920"/>
          <a:ext cx="1688400" cy="331560"/>
        </p:xfrm>
        <a:graphic>
          <a:graphicData uri="http://schemas.openxmlformats.org/drawingml/2006/table">
            <a:tbl>
              <a:tblPr/>
              <a:tblGrid>
                <a:gridCol w="421920"/>
                <a:gridCol w="421920"/>
                <a:gridCol w="421920"/>
                <a:gridCol w="422640"/>
              </a:tblGrid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6" name="CustomShape 8"/>
          <p:cNvSpPr/>
          <p:nvPr/>
        </p:nvSpPr>
        <p:spPr>
          <a:xfrm>
            <a:off x="1815120" y="4585680"/>
            <a:ext cx="360" cy="31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7" name="Picture 6" descr=""/>
          <p:cNvPicPr/>
          <p:nvPr/>
        </p:nvPicPr>
        <p:blipFill>
          <a:blip r:embed="rId2"/>
          <a:stretch/>
        </p:blipFill>
        <p:spPr>
          <a:xfrm>
            <a:off x="2473920" y="4975200"/>
            <a:ext cx="4456080" cy="1591920"/>
          </a:xfrm>
          <a:prstGeom prst="rect">
            <a:avLst/>
          </a:prstGeom>
          <a:ln>
            <a:noFill/>
          </a:ln>
        </p:spPr>
      </p:pic>
      <p:pic>
        <p:nvPicPr>
          <p:cNvPr id="398" name="Google Shape;142;p28" descr=""/>
          <p:cNvPicPr/>
          <p:nvPr/>
        </p:nvPicPr>
        <p:blipFill>
          <a:blip r:embed="rId3"/>
          <a:stretch/>
        </p:blipFill>
        <p:spPr>
          <a:xfrm>
            <a:off x="6283800" y="2418120"/>
            <a:ext cx="2457360" cy="2482200"/>
          </a:xfrm>
          <a:prstGeom prst="rect">
            <a:avLst/>
          </a:prstGeom>
          <a:ln>
            <a:noFill/>
          </a:ln>
        </p:spPr>
      </p:pic>
      <p:sp>
        <p:nvSpPr>
          <p:cNvPr id="399" name="CustomShape 9"/>
          <p:cNvSpPr/>
          <p:nvPr/>
        </p:nvSpPr>
        <p:spPr>
          <a:xfrm>
            <a:off x="311760" y="1879560"/>
            <a:ext cx="8484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546120" indent="-45684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Aligns the Pattern at the beginning of the text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0" name="CustomShape 10"/>
          <p:cNvSpPr/>
          <p:nvPr/>
        </p:nvSpPr>
        <p:spPr>
          <a:xfrm>
            <a:off x="311760" y="2302920"/>
            <a:ext cx="8484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546120" indent="-45684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Comparisons are carried out right to left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1" name="CustomShape 11"/>
          <p:cNvSpPr/>
          <p:nvPr/>
        </p:nvSpPr>
        <p:spPr>
          <a:xfrm>
            <a:off x="311760" y="2766960"/>
            <a:ext cx="8484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546120" indent="-45684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Preprocesses the Pattern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2" name="CustomShape 12"/>
          <p:cNvSpPr/>
          <p:nvPr/>
        </p:nvSpPr>
        <p:spPr>
          <a:xfrm>
            <a:off x="311760" y="3176280"/>
            <a:ext cx="848484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546120" indent="-45684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Bad Shift Table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0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368280" y="1148760"/>
            <a:ext cx="56242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Boyer Moore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311760" y="1837080"/>
            <a:ext cx="8484840" cy="198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546120" indent="-45684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One of the most efficient string matching algorithm</a:t>
            </a:r>
            <a:endParaRPr b="0" lang="en-IN" sz="2400" spc="-1" strike="noStrike">
              <a:latin typeface="Arial"/>
            </a:endParaRPr>
          </a:p>
          <a:p>
            <a:pPr marL="546120" indent="-45684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Used in text editors and command substitutions</a:t>
            </a:r>
            <a:endParaRPr b="0" lang="en-IN" sz="2400" spc="-1" strike="noStrike">
              <a:latin typeface="Arial"/>
            </a:endParaRPr>
          </a:p>
          <a:p>
            <a:pPr marL="546120" indent="-45684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Works fastest with moderately sized alphabet set and long patterns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409" name="Table 6"/>
          <p:cNvGraphicFramePr/>
          <p:nvPr/>
        </p:nvGraphicFramePr>
        <p:xfrm>
          <a:off x="368280" y="376020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Table 7"/>
          <p:cNvGraphicFramePr/>
          <p:nvPr/>
        </p:nvGraphicFramePr>
        <p:xfrm>
          <a:off x="383040" y="462204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411" name="CustomShape 8"/>
          <p:cNvSpPr/>
          <p:nvPr/>
        </p:nvSpPr>
        <p:spPr>
          <a:xfrm>
            <a:off x="2539440" y="412164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9"/>
          <p:cNvSpPr/>
          <p:nvPr/>
        </p:nvSpPr>
        <p:spPr>
          <a:xfrm>
            <a:off x="311760" y="5158800"/>
            <a:ext cx="888444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Case 1: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 Mismatch at the first comparison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Mismatched character in the text does not appear in the pattern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Pattern can be shifted by its length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Similar to Horspool String Match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1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1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17" name="CustomShape 4"/>
          <p:cNvSpPr/>
          <p:nvPr/>
        </p:nvSpPr>
        <p:spPr>
          <a:xfrm>
            <a:off x="368280" y="1148760"/>
            <a:ext cx="56242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Boyer Moore String Match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418" name="Table 5"/>
          <p:cNvGraphicFramePr/>
          <p:nvPr/>
        </p:nvGraphicFramePr>
        <p:xfrm>
          <a:off x="368280" y="376020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9" name="Table 6"/>
          <p:cNvGraphicFramePr/>
          <p:nvPr/>
        </p:nvGraphicFramePr>
        <p:xfrm>
          <a:off x="2853360" y="462204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0" name="CustomShape 7"/>
          <p:cNvSpPr/>
          <p:nvPr/>
        </p:nvSpPr>
        <p:spPr>
          <a:xfrm>
            <a:off x="5050800" y="412164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8"/>
          <p:cNvSpPr/>
          <p:nvPr/>
        </p:nvSpPr>
        <p:spPr>
          <a:xfrm>
            <a:off x="393120" y="2019960"/>
            <a:ext cx="888444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Mismatch at the first comparison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Mismatched character in the text does not appear in the pattern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Pattern can be moved by its length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Similar to Horspool String Match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22" name="CustomShape 9"/>
          <p:cNvSpPr/>
          <p:nvPr/>
        </p:nvSpPr>
        <p:spPr>
          <a:xfrm>
            <a:off x="764280" y="5554800"/>
            <a:ext cx="73558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Pattern is shifted by size of 4  (size of the pattern)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2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368280" y="1148760"/>
            <a:ext cx="562428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Boyer Moore String Match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28" name="CustomShape 5"/>
          <p:cNvSpPr/>
          <p:nvPr/>
        </p:nvSpPr>
        <p:spPr>
          <a:xfrm>
            <a:off x="311760" y="1741680"/>
            <a:ext cx="8668080" cy="14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Case 2: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Mismatch occurs after some positive number k ( 0 &lt; k &lt; m ) of the pattern’s characters are matched successfully before a mismatch is encountered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429" name="Table 6"/>
          <p:cNvGraphicFramePr/>
          <p:nvPr/>
        </p:nvGraphicFramePr>
        <p:xfrm>
          <a:off x="368280" y="332352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30" name="Table 7"/>
          <p:cNvGraphicFramePr/>
          <p:nvPr/>
        </p:nvGraphicFramePr>
        <p:xfrm>
          <a:off x="383040" y="424008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431" name="CustomShape 8"/>
          <p:cNvSpPr/>
          <p:nvPr/>
        </p:nvSpPr>
        <p:spPr>
          <a:xfrm>
            <a:off x="2539440" y="372600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9"/>
          <p:cNvSpPr/>
          <p:nvPr/>
        </p:nvSpPr>
        <p:spPr>
          <a:xfrm>
            <a:off x="1941120" y="371448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0"/>
          <p:cNvSpPr/>
          <p:nvPr/>
        </p:nvSpPr>
        <p:spPr>
          <a:xfrm>
            <a:off x="1329120" y="373032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1"/>
          <p:cNvSpPr/>
          <p:nvPr/>
        </p:nvSpPr>
        <p:spPr>
          <a:xfrm>
            <a:off x="314280" y="5179320"/>
            <a:ext cx="8484840" cy="73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546120" indent="-45684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Pattern shift size is determined based on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symbol shift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and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3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3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440" name="Table 5"/>
          <p:cNvGraphicFramePr/>
          <p:nvPr/>
        </p:nvGraphicFramePr>
        <p:xfrm>
          <a:off x="368280" y="36370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41" name="Table 6"/>
          <p:cNvGraphicFramePr/>
          <p:nvPr/>
        </p:nvGraphicFramePr>
        <p:xfrm>
          <a:off x="383040" y="456768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442" name="CustomShape 7"/>
          <p:cNvSpPr/>
          <p:nvPr/>
        </p:nvSpPr>
        <p:spPr>
          <a:xfrm>
            <a:off x="2539440" y="406692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8"/>
          <p:cNvSpPr/>
          <p:nvPr/>
        </p:nvSpPr>
        <p:spPr>
          <a:xfrm>
            <a:off x="1941120" y="406944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9"/>
          <p:cNvSpPr/>
          <p:nvPr/>
        </p:nvSpPr>
        <p:spPr>
          <a:xfrm>
            <a:off x="1329120" y="407160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10"/>
          <p:cNvSpPr/>
          <p:nvPr/>
        </p:nvSpPr>
        <p:spPr>
          <a:xfrm>
            <a:off x="314280" y="5547960"/>
            <a:ext cx="8484840" cy="73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If the character    ‘ ch ’   is not in the pattern, pattern is shifted to just pass this   ‘ ch ’  in the text.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46" name="Google Shape;130;p27" descr=""/>
          <p:cNvPicPr/>
          <p:nvPr/>
        </p:nvPicPr>
        <p:blipFill>
          <a:blip r:embed="rId2"/>
          <a:stretch/>
        </p:blipFill>
        <p:spPr>
          <a:xfrm>
            <a:off x="1111320" y="1909080"/>
            <a:ext cx="6520320" cy="151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4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452" name="Table 5"/>
          <p:cNvGraphicFramePr/>
          <p:nvPr/>
        </p:nvGraphicFramePr>
        <p:xfrm>
          <a:off x="368280" y="36370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53" name="Table 6"/>
          <p:cNvGraphicFramePr/>
          <p:nvPr/>
        </p:nvGraphicFramePr>
        <p:xfrm>
          <a:off x="1611360" y="456768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4" name="CustomShape 7"/>
          <p:cNvSpPr/>
          <p:nvPr/>
        </p:nvSpPr>
        <p:spPr>
          <a:xfrm>
            <a:off x="3781440" y="406692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8"/>
          <p:cNvSpPr/>
          <p:nvPr/>
        </p:nvSpPr>
        <p:spPr>
          <a:xfrm>
            <a:off x="314280" y="5547960"/>
            <a:ext cx="8484840" cy="73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Character  ‘c’ is not present in the pattern. Pattern ‘aaba’ is shifted just beyond ‘ c ’ in the text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56" name="Google Shape;130;p27" descr=""/>
          <p:cNvPicPr/>
          <p:nvPr/>
        </p:nvPicPr>
        <p:blipFill>
          <a:blip r:embed="rId2"/>
          <a:stretch/>
        </p:blipFill>
        <p:spPr>
          <a:xfrm>
            <a:off x="1111320" y="1909080"/>
            <a:ext cx="6520320" cy="151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6" dur="indefinite" restart="never" nodeType="tmRoot">
          <p:childTnLst>
            <p:seq>
              <p:cTn id="197" dur="indefinite" nodeType="mainSeq">
                <p:childTnLst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5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462" name="Table 5"/>
          <p:cNvGraphicFramePr/>
          <p:nvPr/>
        </p:nvGraphicFramePr>
        <p:xfrm>
          <a:off x="368280" y="36370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63" name="Table 6"/>
          <p:cNvGraphicFramePr/>
          <p:nvPr/>
        </p:nvGraphicFramePr>
        <p:xfrm>
          <a:off x="396720" y="456768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464" name="CustomShape 7"/>
          <p:cNvSpPr/>
          <p:nvPr/>
        </p:nvSpPr>
        <p:spPr>
          <a:xfrm>
            <a:off x="2580480" y="406692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8"/>
          <p:cNvSpPr/>
          <p:nvPr/>
        </p:nvSpPr>
        <p:spPr>
          <a:xfrm>
            <a:off x="314280" y="5288400"/>
            <a:ext cx="8484840" cy="73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If the character    ‘ ch ’   is in the pattern, pattern is shifted such that mismatch turns into a match.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66" name="Google Shape;130;p27" descr=""/>
          <p:cNvPicPr/>
          <p:nvPr/>
        </p:nvPicPr>
        <p:blipFill>
          <a:blip r:embed="rId2"/>
          <a:stretch/>
        </p:blipFill>
        <p:spPr>
          <a:xfrm>
            <a:off x="1111320" y="1909080"/>
            <a:ext cx="6520320" cy="1512360"/>
          </a:xfrm>
          <a:prstGeom prst="rect">
            <a:avLst/>
          </a:prstGeom>
          <a:ln>
            <a:noFill/>
          </a:ln>
        </p:spPr>
      </p:pic>
      <p:sp>
        <p:nvSpPr>
          <p:cNvPr id="467" name="CustomShape 9"/>
          <p:cNvSpPr/>
          <p:nvPr/>
        </p:nvSpPr>
        <p:spPr>
          <a:xfrm>
            <a:off x="1954800" y="406944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69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0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71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72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473" name="Table 5"/>
          <p:cNvGraphicFramePr/>
          <p:nvPr/>
        </p:nvGraphicFramePr>
        <p:xfrm>
          <a:off x="368280" y="363708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74" name="Table 6"/>
          <p:cNvGraphicFramePr/>
          <p:nvPr/>
        </p:nvGraphicFramePr>
        <p:xfrm>
          <a:off x="1625040" y="456768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75" name="CustomShape 7"/>
          <p:cNvSpPr/>
          <p:nvPr/>
        </p:nvSpPr>
        <p:spPr>
          <a:xfrm>
            <a:off x="3795120" y="406692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8"/>
          <p:cNvSpPr/>
          <p:nvPr/>
        </p:nvSpPr>
        <p:spPr>
          <a:xfrm>
            <a:off x="314280" y="5048640"/>
            <a:ext cx="8484840" cy="15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If the character    ‘ ch ’   is in the pattern, pattern is shifted such that mismatch turns into a match.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Mismatch occurred during 2</a:t>
            </a:r>
            <a:r>
              <a:rPr b="0" lang="en-IN" sz="2400" spc="-1" strike="noStrike" baseline="30000">
                <a:solidFill>
                  <a:srgbClr val="2f5597"/>
                </a:solidFill>
                <a:latin typeface="Calibri"/>
              </a:rPr>
              <a:t>nd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 comparison.  Move the pattern by 2 characters.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77" name="Google Shape;131;p27" descr=""/>
          <p:cNvPicPr/>
          <p:nvPr/>
        </p:nvPicPr>
        <p:blipFill>
          <a:blip r:embed="rId2"/>
          <a:stretch/>
        </p:blipFill>
        <p:spPr>
          <a:xfrm>
            <a:off x="591480" y="1906200"/>
            <a:ext cx="6379920" cy="1575000"/>
          </a:xfrm>
          <a:prstGeom prst="rect">
            <a:avLst/>
          </a:prstGeom>
          <a:ln>
            <a:noFill/>
          </a:ln>
        </p:spPr>
      </p:pic>
      <p:sp>
        <p:nvSpPr>
          <p:cNvPr id="478" name="CustomShape 9"/>
          <p:cNvSpPr/>
          <p:nvPr/>
        </p:nvSpPr>
        <p:spPr>
          <a:xfrm>
            <a:off x="1927440" y="4096440"/>
            <a:ext cx="3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0" dur="indefinite" restart="never" nodeType="tmRoot">
          <p:childTnLst>
            <p:seq>
              <p:cTn id="211" dur="indefinite" nodeType="mainSeq">
                <p:childTnLst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80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1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82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287640" y="1622880"/>
            <a:ext cx="8484840" cy="20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Size of the Bad Shift is computed using the formula t</a:t>
            </a:r>
            <a:r>
              <a:rPr b="0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(c) – k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where t</a:t>
            </a:r>
            <a:r>
              <a:rPr b="0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(c) is computed using the shift table algorithm  and k is the number of matched characters.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85" name="CustomShape 6"/>
          <p:cNvSpPr/>
          <p:nvPr/>
        </p:nvSpPr>
        <p:spPr>
          <a:xfrm>
            <a:off x="368280" y="3479760"/>
            <a:ext cx="8484840" cy="24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Algorithm ShiftTable(P[0…m-1])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Initialize all  elements of the table with pattern size m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for j </a:t>
            </a:r>
            <a:r>
              <a:rPr b="0" lang="en-IN" sz="2400" spc="-1" strike="noStrike">
                <a:solidFill>
                  <a:srgbClr val="2f5597"/>
                </a:solidFill>
                <a:latin typeface="Wingdings"/>
              </a:rPr>
              <a:t>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 0 to  m-2  do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      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Table[P[j]] </a:t>
            </a:r>
            <a:r>
              <a:rPr b="0" lang="en-IN" sz="2400" spc="-1" strike="noStrike">
                <a:solidFill>
                  <a:srgbClr val="2f5597"/>
                </a:solidFill>
                <a:latin typeface="Wingdings"/>
              </a:rPr>
              <a:t>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 m – 1 – j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return  Table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1318320" y="6211440"/>
            <a:ext cx="88585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Text editing programs frequently require patterns to be found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80" name="Picture 3" descr=""/>
          <p:cNvPicPr/>
          <p:nvPr/>
        </p:nvPicPr>
        <p:blipFill>
          <a:blip r:embed="rId2"/>
          <a:stretch/>
        </p:blipFill>
        <p:spPr>
          <a:xfrm>
            <a:off x="787320" y="1706040"/>
            <a:ext cx="9029160" cy="413496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2019960" y="1316520"/>
            <a:ext cx="51584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00b0f0"/>
                </a:solidFill>
                <a:latin typeface="Aparajita"/>
                <a:cs typeface="Aparajita"/>
              </a:rPr>
              <a:t>Find or Find and Replace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 flipV="1">
            <a:off x="1318320" y="1705320"/>
            <a:ext cx="1847520" cy="128268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8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8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129240" y="2016000"/>
            <a:ext cx="848484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pattern: BARBER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∑ 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-  English letters 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492" name="Table 6"/>
          <p:cNvGraphicFramePr/>
          <p:nvPr/>
        </p:nvGraphicFramePr>
        <p:xfrm>
          <a:off x="294120" y="4077000"/>
          <a:ext cx="8616240" cy="804600"/>
        </p:xfrm>
        <a:graphic>
          <a:graphicData uri="http://schemas.openxmlformats.org/drawingml/2006/table">
            <a:tbl>
              <a:tblPr/>
              <a:tblGrid>
                <a:gridCol w="1252080"/>
                <a:gridCol w="645120"/>
                <a:gridCol w="494280"/>
                <a:gridCol w="574560"/>
                <a:gridCol w="623520"/>
                <a:gridCol w="717840"/>
                <a:gridCol w="717840"/>
                <a:gridCol w="717840"/>
                <a:gridCol w="717840"/>
                <a:gridCol w="717840"/>
                <a:gridCol w="717840"/>
                <a:gridCol w="71964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3" name="CustomShape 7"/>
          <p:cNvSpPr/>
          <p:nvPr/>
        </p:nvSpPr>
        <p:spPr>
          <a:xfrm>
            <a:off x="493200" y="3144240"/>
            <a:ext cx="848484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3600" spc="-1" strike="noStrike">
                <a:solidFill>
                  <a:srgbClr val="2f5597"/>
                </a:solidFill>
                <a:latin typeface="Calibri"/>
              </a:rPr>
              <a:t>B A R B E R 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94" name="CustomShape 8"/>
          <p:cNvSpPr/>
          <p:nvPr/>
        </p:nvSpPr>
        <p:spPr>
          <a:xfrm>
            <a:off x="371880" y="5363640"/>
            <a:ext cx="7919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Table is initialized with pattern size, in this case length of pattern ‘BARBER’ -  6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229" dur="indefinite" restart="never" nodeType="tmRoot">
          <p:childTnLst>
            <p:seq>
              <p:cTn id="230" dur="indefinite" nodeType="mainSeq">
                <p:childTnLst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9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49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00" name="CustomShape 5"/>
          <p:cNvSpPr/>
          <p:nvPr/>
        </p:nvSpPr>
        <p:spPr>
          <a:xfrm>
            <a:off x="129240" y="2016000"/>
            <a:ext cx="848484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pattern: BARBER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∑ 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-  English letters 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501" name="Table 6"/>
          <p:cNvGraphicFramePr/>
          <p:nvPr/>
        </p:nvGraphicFramePr>
        <p:xfrm>
          <a:off x="294120" y="4077000"/>
          <a:ext cx="8616240" cy="804600"/>
        </p:xfrm>
        <a:graphic>
          <a:graphicData uri="http://schemas.openxmlformats.org/drawingml/2006/table">
            <a:tbl>
              <a:tblPr/>
              <a:tblGrid>
                <a:gridCol w="1252080"/>
                <a:gridCol w="645120"/>
                <a:gridCol w="494280"/>
                <a:gridCol w="574560"/>
                <a:gridCol w="623520"/>
                <a:gridCol w="717840"/>
                <a:gridCol w="717840"/>
                <a:gridCol w="717840"/>
                <a:gridCol w="717840"/>
                <a:gridCol w="717840"/>
                <a:gridCol w="717840"/>
                <a:gridCol w="71964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2" name="CustomShape 7"/>
          <p:cNvSpPr/>
          <p:nvPr/>
        </p:nvSpPr>
        <p:spPr>
          <a:xfrm>
            <a:off x="493200" y="3144240"/>
            <a:ext cx="848484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3600" spc="-1" strike="noStrike">
                <a:solidFill>
                  <a:srgbClr val="2f5597"/>
                </a:solidFill>
                <a:latin typeface="Calibri"/>
              </a:rPr>
              <a:t>B A R B E R 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03" name="CustomShape 8"/>
          <p:cNvSpPr/>
          <p:nvPr/>
        </p:nvSpPr>
        <p:spPr>
          <a:xfrm>
            <a:off x="371880" y="5363640"/>
            <a:ext cx="7919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Value of B in the table – 5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Distance from B to 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4" name="CustomShape 9"/>
          <p:cNvSpPr/>
          <p:nvPr/>
        </p:nvSpPr>
        <p:spPr>
          <a:xfrm>
            <a:off x="819000" y="3406680"/>
            <a:ext cx="1748520" cy="537120"/>
          </a:xfrm>
          <a:prstGeom prst="arc">
            <a:avLst>
              <a:gd name="adj1" fmla="val 21188448"/>
              <a:gd name="adj2" fmla="val 10864515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41" dur="indefinite" restart="never" nodeType="tmRoot">
          <p:childTnLst>
            <p:seq>
              <p:cTn id="242" dur="indefinite" nodeType="mainSeq">
                <p:childTnLst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0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129240" y="2016000"/>
            <a:ext cx="848484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pattern: BARBER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∑ 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-  English letters 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511" name="Table 6"/>
          <p:cNvGraphicFramePr/>
          <p:nvPr/>
        </p:nvGraphicFramePr>
        <p:xfrm>
          <a:off x="294120" y="4077000"/>
          <a:ext cx="8616240" cy="804600"/>
        </p:xfrm>
        <a:graphic>
          <a:graphicData uri="http://schemas.openxmlformats.org/drawingml/2006/table">
            <a:tbl>
              <a:tblPr/>
              <a:tblGrid>
                <a:gridCol w="1252080"/>
                <a:gridCol w="645120"/>
                <a:gridCol w="494280"/>
                <a:gridCol w="574560"/>
                <a:gridCol w="623520"/>
                <a:gridCol w="717840"/>
                <a:gridCol w="717840"/>
                <a:gridCol w="717840"/>
                <a:gridCol w="717840"/>
                <a:gridCol w="717840"/>
                <a:gridCol w="717840"/>
                <a:gridCol w="71964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12" name="CustomShape 7"/>
          <p:cNvSpPr/>
          <p:nvPr/>
        </p:nvSpPr>
        <p:spPr>
          <a:xfrm>
            <a:off x="493200" y="3144240"/>
            <a:ext cx="848484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3600" spc="-1" strike="noStrike">
                <a:solidFill>
                  <a:srgbClr val="2f5597"/>
                </a:solidFill>
                <a:latin typeface="Calibri"/>
              </a:rPr>
              <a:t>B A R B E R 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13" name="CustomShape 8"/>
          <p:cNvSpPr/>
          <p:nvPr/>
        </p:nvSpPr>
        <p:spPr>
          <a:xfrm>
            <a:off x="371880" y="5363640"/>
            <a:ext cx="7919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Value of A in the table – 4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Distance from A to 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14" name="CustomShape 9"/>
          <p:cNvSpPr/>
          <p:nvPr/>
        </p:nvSpPr>
        <p:spPr>
          <a:xfrm>
            <a:off x="1132920" y="3406680"/>
            <a:ext cx="1434600" cy="537120"/>
          </a:xfrm>
          <a:prstGeom prst="arc">
            <a:avLst>
              <a:gd name="adj1" fmla="val 21188448"/>
              <a:gd name="adj2" fmla="val 10864515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8" dur="indefinite" restart="never" nodeType="tmRoot">
          <p:childTnLst>
            <p:seq>
              <p:cTn id="259" dur="indefinite" nodeType="mainSeq">
                <p:childTnLst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1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1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129240" y="2016000"/>
            <a:ext cx="848484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pattern: BARBER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∑ 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-  English letters 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521" name="Table 6"/>
          <p:cNvGraphicFramePr/>
          <p:nvPr/>
        </p:nvGraphicFramePr>
        <p:xfrm>
          <a:off x="294120" y="4077000"/>
          <a:ext cx="8616240" cy="804600"/>
        </p:xfrm>
        <a:graphic>
          <a:graphicData uri="http://schemas.openxmlformats.org/drawingml/2006/table">
            <a:tbl>
              <a:tblPr/>
              <a:tblGrid>
                <a:gridCol w="1252080"/>
                <a:gridCol w="645120"/>
                <a:gridCol w="494280"/>
                <a:gridCol w="574560"/>
                <a:gridCol w="623520"/>
                <a:gridCol w="717840"/>
                <a:gridCol w="717840"/>
                <a:gridCol w="717840"/>
                <a:gridCol w="717840"/>
                <a:gridCol w="717840"/>
                <a:gridCol w="717840"/>
                <a:gridCol w="71964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2" name="CustomShape 7"/>
          <p:cNvSpPr/>
          <p:nvPr/>
        </p:nvSpPr>
        <p:spPr>
          <a:xfrm>
            <a:off x="493200" y="3144240"/>
            <a:ext cx="848484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3600" spc="-1" strike="noStrike">
                <a:solidFill>
                  <a:srgbClr val="2f5597"/>
                </a:solidFill>
                <a:latin typeface="Calibri"/>
              </a:rPr>
              <a:t>B A R B E R 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71880" y="5363640"/>
            <a:ext cx="7919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Value of R in the table – 3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Distance from R to 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1514880" y="3406680"/>
            <a:ext cx="1052280" cy="537120"/>
          </a:xfrm>
          <a:prstGeom prst="arc">
            <a:avLst>
              <a:gd name="adj1" fmla="val 21188448"/>
              <a:gd name="adj2" fmla="val 10864515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5" dur="indefinite" restart="never" nodeType="tmRoot">
          <p:childTnLst>
            <p:seq>
              <p:cTn id="276" dur="indefinite" nodeType="mainSeq">
                <p:childTnLst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1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1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2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2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30" name="CustomShape 5"/>
          <p:cNvSpPr/>
          <p:nvPr/>
        </p:nvSpPr>
        <p:spPr>
          <a:xfrm>
            <a:off x="129240" y="2016000"/>
            <a:ext cx="848484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pattern: BARBER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∑ 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-  English letters 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531" name="Table 6"/>
          <p:cNvGraphicFramePr/>
          <p:nvPr/>
        </p:nvGraphicFramePr>
        <p:xfrm>
          <a:off x="294120" y="4077000"/>
          <a:ext cx="8616240" cy="804600"/>
        </p:xfrm>
        <a:graphic>
          <a:graphicData uri="http://schemas.openxmlformats.org/drawingml/2006/table">
            <a:tbl>
              <a:tblPr/>
              <a:tblGrid>
                <a:gridCol w="1252080"/>
                <a:gridCol w="645120"/>
                <a:gridCol w="494280"/>
                <a:gridCol w="574560"/>
                <a:gridCol w="623520"/>
                <a:gridCol w="717840"/>
                <a:gridCol w="717840"/>
                <a:gridCol w="717840"/>
                <a:gridCol w="717840"/>
                <a:gridCol w="717840"/>
                <a:gridCol w="717840"/>
                <a:gridCol w="71964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2" name="CustomShape 7"/>
          <p:cNvSpPr/>
          <p:nvPr/>
        </p:nvSpPr>
        <p:spPr>
          <a:xfrm>
            <a:off x="493200" y="3144240"/>
            <a:ext cx="848484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3600" spc="-1" strike="noStrike">
                <a:solidFill>
                  <a:srgbClr val="2f5597"/>
                </a:solidFill>
                <a:latin typeface="Calibri"/>
              </a:rPr>
              <a:t>B A R B E R 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33" name="CustomShape 8"/>
          <p:cNvSpPr/>
          <p:nvPr/>
        </p:nvSpPr>
        <p:spPr>
          <a:xfrm>
            <a:off x="371880" y="5363640"/>
            <a:ext cx="79196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Value of B in the table – 2 overwrite the value of B from 5 to 2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New distance from B to 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34" name="CustomShape 9"/>
          <p:cNvSpPr/>
          <p:nvPr/>
        </p:nvSpPr>
        <p:spPr>
          <a:xfrm>
            <a:off x="1828800" y="3406680"/>
            <a:ext cx="738360" cy="537120"/>
          </a:xfrm>
          <a:prstGeom prst="arc">
            <a:avLst>
              <a:gd name="adj1" fmla="val 21188448"/>
              <a:gd name="adj2" fmla="val 10864515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2" dur="indefinite" restart="never" nodeType="tmRoot">
          <p:childTnLst>
            <p:seq>
              <p:cTn id="293" dur="indefinite" nodeType="mainSeq">
                <p:childTnLst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8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3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8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3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3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39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40" name="CustomShape 5"/>
          <p:cNvSpPr/>
          <p:nvPr/>
        </p:nvSpPr>
        <p:spPr>
          <a:xfrm>
            <a:off x="129240" y="2016000"/>
            <a:ext cx="848484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pattern: BARBER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∑  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-  English letters 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541" name="Table 6"/>
          <p:cNvGraphicFramePr/>
          <p:nvPr/>
        </p:nvGraphicFramePr>
        <p:xfrm>
          <a:off x="294120" y="4077000"/>
          <a:ext cx="8616240" cy="804600"/>
        </p:xfrm>
        <a:graphic>
          <a:graphicData uri="http://schemas.openxmlformats.org/drawingml/2006/table">
            <a:tbl>
              <a:tblPr/>
              <a:tblGrid>
                <a:gridCol w="1252080"/>
                <a:gridCol w="645120"/>
                <a:gridCol w="494280"/>
                <a:gridCol w="574560"/>
                <a:gridCol w="623520"/>
                <a:gridCol w="717840"/>
                <a:gridCol w="717840"/>
                <a:gridCol w="717840"/>
                <a:gridCol w="717840"/>
                <a:gridCol w="717840"/>
                <a:gridCol w="717840"/>
                <a:gridCol w="71964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_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2" name="CustomShape 7"/>
          <p:cNvSpPr/>
          <p:nvPr/>
        </p:nvSpPr>
        <p:spPr>
          <a:xfrm>
            <a:off x="493200" y="3144240"/>
            <a:ext cx="848484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0" lang="en-IN" sz="3600" spc="-1" strike="noStrike">
                <a:solidFill>
                  <a:srgbClr val="2f5597"/>
                </a:solidFill>
                <a:latin typeface="Calibri"/>
              </a:rPr>
              <a:t>B A R B E R 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43" name="CustomShape 8"/>
          <p:cNvSpPr/>
          <p:nvPr/>
        </p:nvSpPr>
        <p:spPr>
          <a:xfrm>
            <a:off x="371880" y="5363640"/>
            <a:ext cx="7919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Value of E in the table – 1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Distance from E to 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44" name="CustomShape 9"/>
          <p:cNvSpPr/>
          <p:nvPr/>
        </p:nvSpPr>
        <p:spPr>
          <a:xfrm>
            <a:off x="2198160" y="3406680"/>
            <a:ext cx="369000" cy="537120"/>
          </a:xfrm>
          <a:prstGeom prst="arc">
            <a:avLst>
              <a:gd name="adj1" fmla="val 21188448"/>
              <a:gd name="adj2" fmla="val 10864515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09" dur="indefinite" restart="never" nodeType="tmRoot">
          <p:childTnLst>
            <p:seq>
              <p:cTn id="310" dur="indefinite" nodeType="mainSeq">
                <p:childTnLst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5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0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5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4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4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550" name="Table 5"/>
          <p:cNvGraphicFramePr/>
          <p:nvPr/>
        </p:nvGraphicFramePr>
        <p:xfrm>
          <a:off x="294120" y="5796720"/>
          <a:ext cx="8616240" cy="804600"/>
        </p:xfrm>
        <a:graphic>
          <a:graphicData uri="http://schemas.openxmlformats.org/drawingml/2006/table">
            <a:tbl>
              <a:tblPr/>
              <a:tblGrid>
                <a:gridCol w="1275120"/>
                <a:gridCol w="475920"/>
                <a:gridCol w="456120"/>
                <a:gridCol w="530640"/>
                <a:gridCol w="575640"/>
                <a:gridCol w="662760"/>
                <a:gridCol w="662760"/>
                <a:gridCol w="662760"/>
                <a:gridCol w="662760"/>
                <a:gridCol w="662760"/>
                <a:gridCol w="662760"/>
                <a:gridCol w="662760"/>
                <a:gridCol w="66348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_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51" name="CustomShape 6"/>
          <p:cNvSpPr/>
          <p:nvPr/>
        </p:nvSpPr>
        <p:spPr>
          <a:xfrm>
            <a:off x="5436360" y="2791440"/>
            <a:ext cx="412128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Shift Size : t(c) – k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t(S) – 0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6-0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: 6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552" name="Table 7"/>
          <p:cNvGraphicFramePr/>
          <p:nvPr/>
        </p:nvGraphicFramePr>
        <p:xfrm>
          <a:off x="446760" y="2141280"/>
          <a:ext cx="8001000" cy="412560"/>
        </p:xfrm>
        <a:graphic>
          <a:graphicData uri="http://schemas.openxmlformats.org/drawingml/2006/table">
            <a:tbl>
              <a:tblPr/>
              <a:tblGrid>
                <a:gridCol w="655200"/>
                <a:gridCol w="571680"/>
                <a:gridCol w="664920"/>
                <a:gridCol w="678240"/>
                <a:gridCol w="664920"/>
                <a:gridCol w="624960"/>
                <a:gridCol w="731160"/>
                <a:gridCol w="664920"/>
                <a:gridCol w="651600"/>
                <a:gridCol w="757800"/>
                <a:gridCol w="678240"/>
                <a:gridCol w="657360"/>
              </a:tblGrid>
              <a:tr h="412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Text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53" name="Table 8"/>
          <p:cNvGraphicFramePr/>
          <p:nvPr/>
        </p:nvGraphicFramePr>
        <p:xfrm>
          <a:off x="245520" y="2826000"/>
          <a:ext cx="4794840" cy="412560"/>
        </p:xfrm>
        <a:graphic>
          <a:graphicData uri="http://schemas.openxmlformats.org/drawingml/2006/table">
            <a:tbl>
              <a:tblPr/>
              <a:tblGrid>
                <a:gridCol w="858240"/>
                <a:gridCol w="571680"/>
                <a:gridCol w="664920"/>
                <a:gridCol w="678240"/>
                <a:gridCol w="664920"/>
                <a:gridCol w="624960"/>
                <a:gridCol w="731880"/>
              </a:tblGrid>
              <a:tr h="412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Pattern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Table 9"/>
          <p:cNvGraphicFramePr/>
          <p:nvPr/>
        </p:nvGraphicFramePr>
        <p:xfrm>
          <a:off x="446760" y="4420440"/>
          <a:ext cx="8587800" cy="478800"/>
        </p:xfrm>
        <a:graphic>
          <a:graphicData uri="http://schemas.openxmlformats.org/drawingml/2006/table">
            <a:tbl>
              <a:tblPr/>
              <a:tblGrid>
                <a:gridCol w="649800"/>
                <a:gridCol w="567000"/>
                <a:gridCol w="659520"/>
                <a:gridCol w="672840"/>
                <a:gridCol w="659520"/>
                <a:gridCol w="619920"/>
                <a:gridCol w="725400"/>
                <a:gridCol w="659520"/>
                <a:gridCol w="646200"/>
                <a:gridCol w="751680"/>
                <a:gridCol w="672840"/>
                <a:gridCol w="650880"/>
                <a:gridCol w="652680"/>
              </a:tblGrid>
              <a:tr h="478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Text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55" name="Table 10"/>
          <p:cNvGraphicFramePr/>
          <p:nvPr/>
        </p:nvGraphicFramePr>
        <p:xfrm>
          <a:off x="4203720" y="5159880"/>
          <a:ext cx="4980960" cy="380880"/>
        </p:xfrm>
        <a:graphic>
          <a:graphicData uri="http://schemas.openxmlformats.org/drawingml/2006/table">
            <a:tbl>
              <a:tblPr/>
              <a:tblGrid>
                <a:gridCol w="891720"/>
                <a:gridCol w="594000"/>
                <a:gridCol w="690480"/>
                <a:gridCol w="704520"/>
                <a:gridCol w="690480"/>
                <a:gridCol w="649080"/>
                <a:gridCol w="760680"/>
              </a:tblGrid>
              <a:tr h="380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Pattern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26" dur="indefinite" restart="never" nodeType="tmRoot">
          <p:childTnLst>
            <p:seq>
              <p:cTn id="327" dur="indefinite" nodeType="mainSeq">
                <p:childTnLst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2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5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5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60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561" name="Table 5"/>
          <p:cNvGraphicFramePr/>
          <p:nvPr/>
        </p:nvGraphicFramePr>
        <p:xfrm>
          <a:off x="294120" y="5796720"/>
          <a:ext cx="8616240" cy="804600"/>
        </p:xfrm>
        <a:graphic>
          <a:graphicData uri="http://schemas.openxmlformats.org/drawingml/2006/table">
            <a:tbl>
              <a:tblPr/>
              <a:tblGrid>
                <a:gridCol w="1275120"/>
                <a:gridCol w="475920"/>
                <a:gridCol w="456120"/>
                <a:gridCol w="530640"/>
                <a:gridCol w="575640"/>
                <a:gridCol w="662760"/>
                <a:gridCol w="662760"/>
                <a:gridCol w="662760"/>
                <a:gridCol w="662760"/>
                <a:gridCol w="662760"/>
                <a:gridCol w="662760"/>
                <a:gridCol w="662760"/>
                <a:gridCol w="66348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_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2" name="CustomShape 6"/>
          <p:cNvSpPr/>
          <p:nvPr/>
        </p:nvSpPr>
        <p:spPr>
          <a:xfrm>
            <a:off x="5436360" y="2791440"/>
            <a:ext cx="412128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Shift Size : t(c) – k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t(S) – 2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6-2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: 4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563" name="Table 7"/>
          <p:cNvGraphicFramePr/>
          <p:nvPr/>
        </p:nvGraphicFramePr>
        <p:xfrm>
          <a:off x="446760" y="2141280"/>
          <a:ext cx="8001000" cy="412560"/>
        </p:xfrm>
        <a:graphic>
          <a:graphicData uri="http://schemas.openxmlformats.org/drawingml/2006/table">
            <a:tbl>
              <a:tblPr/>
              <a:tblGrid>
                <a:gridCol w="655200"/>
                <a:gridCol w="571680"/>
                <a:gridCol w="664920"/>
                <a:gridCol w="678240"/>
                <a:gridCol w="664920"/>
                <a:gridCol w="624960"/>
                <a:gridCol w="731160"/>
                <a:gridCol w="664920"/>
                <a:gridCol w="651600"/>
                <a:gridCol w="757800"/>
                <a:gridCol w="678240"/>
                <a:gridCol w="657360"/>
              </a:tblGrid>
              <a:tr h="412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Text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64" name="Table 8"/>
          <p:cNvGraphicFramePr/>
          <p:nvPr/>
        </p:nvGraphicFramePr>
        <p:xfrm>
          <a:off x="245520" y="2826000"/>
          <a:ext cx="4794840" cy="412560"/>
        </p:xfrm>
        <a:graphic>
          <a:graphicData uri="http://schemas.openxmlformats.org/drawingml/2006/table">
            <a:tbl>
              <a:tblPr/>
              <a:tblGrid>
                <a:gridCol w="858240"/>
                <a:gridCol w="571680"/>
                <a:gridCol w="664920"/>
                <a:gridCol w="678240"/>
                <a:gridCol w="664920"/>
                <a:gridCol w="624960"/>
                <a:gridCol w="731880"/>
              </a:tblGrid>
              <a:tr h="412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Pattern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5" name="Table 9"/>
          <p:cNvGraphicFramePr/>
          <p:nvPr/>
        </p:nvGraphicFramePr>
        <p:xfrm>
          <a:off x="446760" y="4420440"/>
          <a:ext cx="8587800" cy="478800"/>
        </p:xfrm>
        <a:graphic>
          <a:graphicData uri="http://schemas.openxmlformats.org/drawingml/2006/table">
            <a:tbl>
              <a:tblPr/>
              <a:tblGrid>
                <a:gridCol w="649800"/>
                <a:gridCol w="567000"/>
                <a:gridCol w="659520"/>
                <a:gridCol w="672840"/>
                <a:gridCol w="659520"/>
                <a:gridCol w="619920"/>
                <a:gridCol w="725400"/>
                <a:gridCol w="659520"/>
                <a:gridCol w="646200"/>
                <a:gridCol w="751680"/>
                <a:gridCol w="672840"/>
                <a:gridCol w="650880"/>
                <a:gridCol w="652680"/>
              </a:tblGrid>
              <a:tr h="478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Text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66" name="Table 10"/>
          <p:cNvGraphicFramePr/>
          <p:nvPr/>
        </p:nvGraphicFramePr>
        <p:xfrm>
          <a:off x="2756880" y="5159880"/>
          <a:ext cx="4980960" cy="380880"/>
        </p:xfrm>
        <a:graphic>
          <a:graphicData uri="http://schemas.openxmlformats.org/drawingml/2006/table">
            <a:tbl>
              <a:tblPr/>
              <a:tblGrid>
                <a:gridCol w="891720"/>
                <a:gridCol w="594000"/>
                <a:gridCol w="690480"/>
                <a:gridCol w="704520"/>
                <a:gridCol w="690480"/>
                <a:gridCol w="649080"/>
                <a:gridCol w="760680"/>
              </a:tblGrid>
              <a:tr h="380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Pattern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46" dur="indefinite" restart="never" nodeType="tmRoot">
          <p:childTnLst>
            <p:seq>
              <p:cTn id="347" dur="indefinite" nodeType="mainSeq">
                <p:childTnLst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2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2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5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6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7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572" name="Table 5"/>
          <p:cNvGraphicFramePr/>
          <p:nvPr/>
        </p:nvGraphicFramePr>
        <p:xfrm>
          <a:off x="294120" y="5796720"/>
          <a:ext cx="8616240" cy="804600"/>
        </p:xfrm>
        <a:graphic>
          <a:graphicData uri="http://schemas.openxmlformats.org/drawingml/2006/table">
            <a:tbl>
              <a:tblPr/>
              <a:tblGrid>
                <a:gridCol w="1275120"/>
                <a:gridCol w="475920"/>
                <a:gridCol w="456120"/>
                <a:gridCol w="530640"/>
                <a:gridCol w="575640"/>
                <a:gridCol w="662760"/>
                <a:gridCol w="662760"/>
                <a:gridCol w="662760"/>
                <a:gridCol w="662760"/>
                <a:gridCol w="662760"/>
                <a:gridCol w="662760"/>
                <a:gridCol w="662760"/>
                <a:gridCol w="66348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_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3" name="CustomShape 6"/>
          <p:cNvSpPr/>
          <p:nvPr/>
        </p:nvSpPr>
        <p:spPr>
          <a:xfrm>
            <a:off x="5436360" y="2791440"/>
            <a:ext cx="412128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Shift Size : t(c) – k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t(A) – 2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4-2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: 2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574" name="Table 7"/>
          <p:cNvGraphicFramePr/>
          <p:nvPr/>
        </p:nvGraphicFramePr>
        <p:xfrm>
          <a:off x="446760" y="2141280"/>
          <a:ext cx="8001000" cy="412560"/>
        </p:xfrm>
        <a:graphic>
          <a:graphicData uri="http://schemas.openxmlformats.org/drawingml/2006/table">
            <a:tbl>
              <a:tblPr/>
              <a:tblGrid>
                <a:gridCol w="655200"/>
                <a:gridCol w="571680"/>
                <a:gridCol w="664920"/>
                <a:gridCol w="678240"/>
                <a:gridCol w="664920"/>
                <a:gridCol w="624960"/>
                <a:gridCol w="731160"/>
                <a:gridCol w="664920"/>
                <a:gridCol w="651600"/>
                <a:gridCol w="757800"/>
                <a:gridCol w="678240"/>
                <a:gridCol w="657360"/>
              </a:tblGrid>
              <a:tr h="412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Text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75" name="Table 8"/>
          <p:cNvGraphicFramePr/>
          <p:nvPr/>
        </p:nvGraphicFramePr>
        <p:xfrm>
          <a:off x="245520" y="2826000"/>
          <a:ext cx="4794840" cy="412560"/>
        </p:xfrm>
        <a:graphic>
          <a:graphicData uri="http://schemas.openxmlformats.org/drawingml/2006/table">
            <a:tbl>
              <a:tblPr/>
              <a:tblGrid>
                <a:gridCol w="858240"/>
                <a:gridCol w="571680"/>
                <a:gridCol w="664920"/>
                <a:gridCol w="678240"/>
                <a:gridCol w="664920"/>
                <a:gridCol w="624960"/>
                <a:gridCol w="731880"/>
              </a:tblGrid>
              <a:tr h="412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Pattern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6" name="Table 9"/>
          <p:cNvGraphicFramePr/>
          <p:nvPr/>
        </p:nvGraphicFramePr>
        <p:xfrm>
          <a:off x="446760" y="4420440"/>
          <a:ext cx="8587800" cy="478800"/>
        </p:xfrm>
        <a:graphic>
          <a:graphicData uri="http://schemas.openxmlformats.org/drawingml/2006/table">
            <a:tbl>
              <a:tblPr/>
              <a:tblGrid>
                <a:gridCol w="649800"/>
                <a:gridCol w="567000"/>
                <a:gridCol w="659520"/>
                <a:gridCol w="672840"/>
                <a:gridCol w="659520"/>
                <a:gridCol w="619920"/>
                <a:gridCol w="725400"/>
                <a:gridCol w="659520"/>
                <a:gridCol w="646200"/>
                <a:gridCol w="751680"/>
                <a:gridCol w="672840"/>
                <a:gridCol w="650880"/>
                <a:gridCol w="652680"/>
              </a:tblGrid>
              <a:tr h="478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Text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77" name="Table 10"/>
          <p:cNvGraphicFramePr/>
          <p:nvPr/>
        </p:nvGraphicFramePr>
        <p:xfrm>
          <a:off x="1501200" y="5159880"/>
          <a:ext cx="4980960" cy="380880"/>
        </p:xfrm>
        <a:graphic>
          <a:graphicData uri="http://schemas.openxmlformats.org/drawingml/2006/table">
            <a:tbl>
              <a:tblPr/>
              <a:tblGrid>
                <a:gridCol w="891720"/>
                <a:gridCol w="594000"/>
                <a:gridCol w="690480"/>
                <a:gridCol w="704520"/>
                <a:gridCol w="690480"/>
                <a:gridCol w="649080"/>
                <a:gridCol w="760680"/>
              </a:tblGrid>
              <a:tr h="380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Pattern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66" dur="indefinite" restart="never" nodeType="tmRoot">
          <p:childTnLst>
            <p:seq>
              <p:cTn id="367" dur="indefinite" nodeType="mainSeq">
                <p:childTnLst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2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5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79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0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81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583" name="Table 5"/>
          <p:cNvGraphicFramePr/>
          <p:nvPr/>
        </p:nvGraphicFramePr>
        <p:xfrm>
          <a:off x="294120" y="5796720"/>
          <a:ext cx="8616240" cy="804600"/>
        </p:xfrm>
        <a:graphic>
          <a:graphicData uri="http://schemas.openxmlformats.org/drawingml/2006/table">
            <a:tbl>
              <a:tblPr/>
              <a:tblGrid>
                <a:gridCol w="1275120"/>
                <a:gridCol w="475920"/>
                <a:gridCol w="456120"/>
                <a:gridCol w="530640"/>
                <a:gridCol w="575640"/>
                <a:gridCol w="662760"/>
                <a:gridCol w="662760"/>
                <a:gridCol w="662760"/>
                <a:gridCol w="662760"/>
                <a:gridCol w="662760"/>
                <a:gridCol w="662760"/>
                <a:gridCol w="662760"/>
                <a:gridCol w="66348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Character 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_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Shift t(c)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4" name="CustomShape 6"/>
          <p:cNvSpPr/>
          <p:nvPr/>
        </p:nvSpPr>
        <p:spPr>
          <a:xfrm>
            <a:off x="6514560" y="2791440"/>
            <a:ext cx="412128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Shift Size : t(c) – k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t(E) – 2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1-2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                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: -1 Negative Shift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585" name="Table 7"/>
          <p:cNvGraphicFramePr/>
          <p:nvPr/>
        </p:nvGraphicFramePr>
        <p:xfrm>
          <a:off x="446760" y="2141280"/>
          <a:ext cx="8001000" cy="412560"/>
        </p:xfrm>
        <a:graphic>
          <a:graphicData uri="http://schemas.openxmlformats.org/drawingml/2006/table">
            <a:tbl>
              <a:tblPr/>
              <a:tblGrid>
                <a:gridCol w="655200"/>
                <a:gridCol w="571680"/>
                <a:gridCol w="664920"/>
                <a:gridCol w="678240"/>
                <a:gridCol w="664920"/>
                <a:gridCol w="624960"/>
                <a:gridCol w="731160"/>
                <a:gridCol w="664920"/>
                <a:gridCol w="651600"/>
                <a:gridCol w="757800"/>
                <a:gridCol w="678240"/>
                <a:gridCol w="657360"/>
              </a:tblGrid>
              <a:tr h="412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Text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86" name="Table 8"/>
          <p:cNvGraphicFramePr/>
          <p:nvPr/>
        </p:nvGraphicFramePr>
        <p:xfrm>
          <a:off x="245520" y="2826000"/>
          <a:ext cx="4700520" cy="435600"/>
        </p:xfrm>
        <a:graphic>
          <a:graphicData uri="http://schemas.openxmlformats.org/drawingml/2006/table">
            <a:tbl>
              <a:tblPr/>
              <a:tblGrid>
                <a:gridCol w="841680"/>
                <a:gridCol w="560520"/>
                <a:gridCol w="651600"/>
                <a:gridCol w="664920"/>
                <a:gridCol w="651600"/>
                <a:gridCol w="612720"/>
                <a:gridCol w="717480"/>
              </a:tblGrid>
              <a:tr h="435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Pattern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7" name="Table 9"/>
          <p:cNvGraphicFramePr/>
          <p:nvPr/>
        </p:nvGraphicFramePr>
        <p:xfrm>
          <a:off x="446760" y="4420440"/>
          <a:ext cx="8587800" cy="478800"/>
        </p:xfrm>
        <a:graphic>
          <a:graphicData uri="http://schemas.openxmlformats.org/drawingml/2006/table">
            <a:tbl>
              <a:tblPr/>
              <a:tblGrid>
                <a:gridCol w="649800"/>
                <a:gridCol w="567000"/>
                <a:gridCol w="659520"/>
                <a:gridCol w="672840"/>
                <a:gridCol w="659520"/>
                <a:gridCol w="619920"/>
                <a:gridCol w="725400"/>
                <a:gridCol w="659520"/>
                <a:gridCol w="646200"/>
                <a:gridCol w="751680"/>
                <a:gridCol w="672840"/>
                <a:gridCol w="650880"/>
                <a:gridCol w="652680"/>
              </a:tblGrid>
              <a:tr h="478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Text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88" name="Table 10"/>
          <p:cNvGraphicFramePr/>
          <p:nvPr/>
        </p:nvGraphicFramePr>
        <p:xfrm>
          <a:off x="764280" y="5159880"/>
          <a:ext cx="4980960" cy="380880"/>
        </p:xfrm>
        <a:graphic>
          <a:graphicData uri="http://schemas.openxmlformats.org/drawingml/2006/table">
            <a:tbl>
              <a:tblPr/>
              <a:tblGrid>
                <a:gridCol w="891720"/>
                <a:gridCol w="622800"/>
                <a:gridCol w="723240"/>
                <a:gridCol w="642960"/>
                <a:gridCol w="690480"/>
                <a:gridCol w="713160"/>
                <a:gridCol w="696600"/>
              </a:tblGrid>
              <a:tr h="380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Pattern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9" name="CustomShape 11"/>
          <p:cNvSpPr/>
          <p:nvPr/>
        </p:nvSpPr>
        <p:spPr>
          <a:xfrm>
            <a:off x="5993280" y="5109840"/>
            <a:ext cx="3723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Shift Size: 1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386" dur="indefinite" restart="never" nodeType="tmRoot">
          <p:childTnLst>
            <p:seq>
              <p:cTn id="387" dur="indefinite" nodeType="mainSeq">
                <p:childTnLst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2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7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2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5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0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2"/>
          <a:stretch/>
        </p:blipFill>
        <p:spPr>
          <a:xfrm>
            <a:off x="722520" y="1718640"/>
            <a:ext cx="3603960" cy="3125880"/>
          </a:xfrm>
          <a:prstGeom prst="rect">
            <a:avLst/>
          </a:prstGeom>
          <a:ln>
            <a:noFill/>
          </a:ln>
        </p:spPr>
      </p:pic>
      <p:sp>
        <p:nvSpPr>
          <p:cNvPr id="88" name="CustomShape 4"/>
          <p:cNvSpPr/>
          <p:nvPr/>
        </p:nvSpPr>
        <p:spPr>
          <a:xfrm>
            <a:off x="1249920" y="5330520"/>
            <a:ext cx="71215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2f5597"/>
                </a:solidFill>
                <a:latin typeface="Calibri"/>
              </a:rPr>
              <a:t>DNA Sequences - Search for a particular pattern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89" name="Picture 2" descr=""/>
          <p:cNvPicPr/>
          <p:nvPr/>
        </p:nvPicPr>
        <p:blipFill>
          <a:blip r:embed="rId3"/>
          <a:stretch/>
        </p:blipFill>
        <p:spPr>
          <a:xfrm>
            <a:off x="4917960" y="1699200"/>
            <a:ext cx="3215520" cy="321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91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2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93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94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Bad Symbol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95" name="CustomShape 5"/>
          <p:cNvSpPr/>
          <p:nvPr/>
        </p:nvSpPr>
        <p:spPr>
          <a:xfrm>
            <a:off x="368280" y="2210760"/>
            <a:ext cx="855684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To summarize,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The bas shift d</a:t>
            </a:r>
            <a:r>
              <a:rPr b="0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 is computed by the Boyer Moore algorithm either as t(c) – k if this quantity is positive or as 1 if it is negative or zero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 = max { t(c) – k , 1 }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411" dur="indefinite" restart="never" nodeType="tmRoot">
          <p:childTnLst>
            <p:seq>
              <p:cTn id="4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9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59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00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01" name="CustomShape 5"/>
          <p:cNvSpPr/>
          <p:nvPr/>
        </p:nvSpPr>
        <p:spPr>
          <a:xfrm>
            <a:off x="368280" y="2210760"/>
            <a:ext cx="855684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Another occurrence of suff(k) in the pattern</a:t>
            </a:r>
            <a:endParaRPr b="0" lang="en-IN" sz="2400" spc="-1" strike="noStrike"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different from its last occurrence</a:t>
            </a:r>
            <a:endParaRPr b="0" lang="en-IN" sz="2400" spc="-1" strike="noStrike"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Shift the pattern by a distance equal to the distance between such a second rightmost occurrence of suff(k) and its rightmost occurrence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413" dur="indefinite" restart="never" nodeType="tmRoot">
          <p:childTnLst>
            <p:seq>
              <p:cTn id="4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0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0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06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07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ABCBAB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08" name="Table 6"/>
          <p:cNvGraphicFramePr/>
          <p:nvPr/>
        </p:nvGraphicFramePr>
        <p:xfrm>
          <a:off x="1635120" y="5700960"/>
          <a:ext cx="5215680" cy="76968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CB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09" name="Table 7"/>
          <p:cNvGraphicFramePr/>
          <p:nvPr/>
        </p:nvGraphicFramePr>
        <p:xfrm>
          <a:off x="1240920" y="271872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10" name="Table 8"/>
          <p:cNvGraphicFramePr/>
          <p:nvPr/>
        </p:nvGraphicFramePr>
        <p:xfrm>
          <a:off x="1707120" y="338976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611" name="CustomShape 9"/>
          <p:cNvSpPr/>
          <p:nvPr/>
        </p:nvSpPr>
        <p:spPr>
          <a:xfrm>
            <a:off x="368280" y="4149000"/>
            <a:ext cx="82155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 not preceded by ‘A’ (the mismatched character)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15" dur="indefinite" restart="never" nodeType="tmRoot">
          <p:childTnLst>
            <p:seq>
              <p:cTn id="416" dur="indefinite" nodeType="mainSeq">
                <p:childTnLst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1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4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9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0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5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6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1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1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17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ABCBAB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18" name="Table 6"/>
          <p:cNvGraphicFramePr/>
          <p:nvPr/>
        </p:nvGraphicFramePr>
        <p:xfrm>
          <a:off x="1635120" y="5700960"/>
          <a:ext cx="5215680" cy="76968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ABCBAB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19" name="Table 7"/>
          <p:cNvGraphicFramePr/>
          <p:nvPr/>
        </p:nvGraphicFramePr>
        <p:xfrm>
          <a:off x="1240920" y="271872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20" name="Table 8"/>
          <p:cNvGraphicFramePr/>
          <p:nvPr/>
        </p:nvGraphicFramePr>
        <p:xfrm>
          <a:off x="2594160" y="338976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21" name="CustomShape 9"/>
          <p:cNvSpPr/>
          <p:nvPr/>
        </p:nvSpPr>
        <p:spPr>
          <a:xfrm>
            <a:off x="627840" y="4149000"/>
            <a:ext cx="806544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 not preceded by ‘A’ (the mismatched character)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37" dur="indefinite" restart="never" nodeType="tmRoot">
          <p:childTnLst>
            <p:seq>
              <p:cTn id="4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2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2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26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27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ABCBAB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28" name="Table 6"/>
          <p:cNvGraphicFramePr/>
          <p:nvPr/>
        </p:nvGraphicFramePr>
        <p:xfrm>
          <a:off x="1635120" y="5523840"/>
          <a:ext cx="5215680" cy="115488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5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CB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5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29" name="Table 7"/>
          <p:cNvGraphicFramePr/>
          <p:nvPr/>
        </p:nvGraphicFramePr>
        <p:xfrm>
          <a:off x="1240920" y="271872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30" name="Table 8"/>
          <p:cNvGraphicFramePr/>
          <p:nvPr/>
        </p:nvGraphicFramePr>
        <p:xfrm>
          <a:off x="1707120" y="338976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631" name="CustomShape 9"/>
          <p:cNvSpPr/>
          <p:nvPr/>
        </p:nvSpPr>
        <p:spPr>
          <a:xfrm>
            <a:off x="368280" y="4149000"/>
            <a:ext cx="82155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‘AB’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AB not preceded by ‘B’ (the mismatched character)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39" dur="indefinite" restart="never" nodeType="tmRoot">
          <p:childTnLst>
            <p:seq>
              <p:cTn id="440" dur="indefinite" nodeType="mainSeq">
                <p:childTnLst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5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8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3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4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9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0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3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3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36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37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ABCBAB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38" name="Table 6"/>
          <p:cNvGraphicFramePr/>
          <p:nvPr/>
        </p:nvGraphicFramePr>
        <p:xfrm>
          <a:off x="1635120" y="5523840"/>
          <a:ext cx="5215680" cy="115488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5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CB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5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39" name="Table 7"/>
          <p:cNvGraphicFramePr/>
          <p:nvPr/>
        </p:nvGraphicFramePr>
        <p:xfrm>
          <a:off x="1240920" y="271872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40" name="Table 8"/>
          <p:cNvGraphicFramePr/>
          <p:nvPr/>
        </p:nvGraphicFramePr>
        <p:xfrm>
          <a:off x="3481200" y="338976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1" name="CustomShape 9"/>
          <p:cNvSpPr/>
          <p:nvPr/>
        </p:nvSpPr>
        <p:spPr>
          <a:xfrm>
            <a:off x="368280" y="4149000"/>
            <a:ext cx="82155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‘AB’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AB not preceded by ‘B’ (the mismatched character)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61" dur="indefinite" restart="never" nodeType="tmRoot">
          <p:childTnLst>
            <p:seq>
              <p:cTn id="4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4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4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46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47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ABCBAB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48" name="Table 6"/>
          <p:cNvGraphicFramePr/>
          <p:nvPr/>
        </p:nvGraphicFramePr>
        <p:xfrm>
          <a:off x="1635120" y="5196240"/>
          <a:ext cx="5215680" cy="153972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CB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49" name="Table 7"/>
          <p:cNvGraphicFramePr/>
          <p:nvPr/>
        </p:nvGraphicFramePr>
        <p:xfrm>
          <a:off x="1240920" y="247284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50" name="Table 8"/>
          <p:cNvGraphicFramePr/>
          <p:nvPr/>
        </p:nvGraphicFramePr>
        <p:xfrm>
          <a:off x="1707120" y="310320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651" name="CustomShape 9"/>
          <p:cNvSpPr/>
          <p:nvPr/>
        </p:nvSpPr>
        <p:spPr>
          <a:xfrm>
            <a:off x="368280" y="3616560"/>
            <a:ext cx="8215560" cy="204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‘BAB’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BAB not preceded by ‘C’ (the mismatched character)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BAB not in the pattern- Find the longest suffix and which is also the prefix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63" dur="indefinite" restart="never" nodeType="tmRoot">
          <p:childTnLst>
            <p:seq>
              <p:cTn id="464" dur="indefinite" nodeType="mainSeq">
                <p:childTnLst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9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7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8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3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4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5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5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56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57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ABCBAB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58" name="Table 6"/>
          <p:cNvGraphicFramePr/>
          <p:nvPr/>
        </p:nvGraphicFramePr>
        <p:xfrm>
          <a:off x="1635120" y="5196240"/>
          <a:ext cx="5215680" cy="153972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CB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59" name="Table 7"/>
          <p:cNvGraphicFramePr/>
          <p:nvPr/>
        </p:nvGraphicFramePr>
        <p:xfrm>
          <a:off x="1240920" y="248652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60" name="Table 8"/>
          <p:cNvGraphicFramePr/>
          <p:nvPr/>
        </p:nvGraphicFramePr>
        <p:xfrm>
          <a:off x="3481200" y="307584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1" name="CustomShape 9"/>
          <p:cNvSpPr/>
          <p:nvPr/>
        </p:nvSpPr>
        <p:spPr>
          <a:xfrm>
            <a:off x="368280" y="3616560"/>
            <a:ext cx="8215560" cy="232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‘BAB’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BAB not preceded by ‘C’ (the mismatched character)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BAB not in the pattern- Find the longest suffix and which is also the prefix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85" dur="indefinite" restart="never" nodeType="tmRoot">
          <p:childTnLst>
            <p:seq>
              <p:cTn id="4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6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6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67" name="CustomShape 5"/>
          <p:cNvSpPr/>
          <p:nvPr/>
        </p:nvSpPr>
        <p:spPr>
          <a:xfrm>
            <a:off x="368280" y="18698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ABCBAB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68" name="Table 6"/>
          <p:cNvGraphicFramePr/>
          <p:nvPr/>
        </p:nvGraphicFramePr>
        <p:xfrm>
          <a:off x="1635120" y="4868640"/>
          <a:ext cx="5215680" cy="192492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CB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69" name="Table 7"/>
          <p:cNvGraphicFramePr/>
          <p:nvPr/>
        </p:nvGraphicFramePr>
        <p:xfrm>
          <a:off x="1240920" y="235008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70" name="Table 8"/>
          <p:cNvGraphicFramePr/>
          <p:nvPr/>
        </p:nvGraphicFramePr>
        <p:xfrm>
          <a:off x="1707120" y="296640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671" name="CustomShape 9"/>
          <p:cNvSpPr/>
          <p:nvPr/>
        </p:nvSpPr>
        <p:spPr>
          <a:xfrm>
            <a:off x="368280" y="3371040"/>
            <a:ext cx="8215560" cy="232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‘CBAB’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BAB not preceded by ‘B’ (the mismatched character)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CBAB not in the pattern- Find the longest suffix and which is also the prefix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87" dur="indefinite" restart="never" nodeType="tmRoot">
          <p:childTnLst>
            <p:seq>
              <p:cTn id="488" dur="indefinite" nodeType="mainSeq">
                <p:childTnLst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3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6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1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2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7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8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7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6" name="CustomShape 4"/>
          <p:cNvSpPr/>
          <p:nvPr/>
        </p:nvSpPr>
        <p:spPr>
          <a:xfrm>
            <a:off x="368280" y="133668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77" name="CustomShape 5"/>
          <p:cNvSpPr/>
          <p:nvPr/>
        </p:nvSpPr>
        <p:spPr>
          <a:xfrm>
            <a:off x="368280" y="177408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ABCBAB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78" name="Table 6"/>
          <p:cNvGraphicFramePr/>
          <p:nvPr/>
        </p:nvGraphicFramePr>
        <p:xfrm>
          <a:off x="1635120" y="5196240"/>
          <a:ext cx="5215680" cy="153972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CB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79" name="Table 7"/>
          <p:cNvGraphicFramePr/>
          <p:nvPr/>
        </p:nvGraphicFramePr>
        <p:xfrm>
          <a:off x="1240920" y="222732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80" name="Table 8"/>
          <p:cNvGraphicFramePr/>
          <p:nvPr/>
        </p:nvGraphicFramePr>
        <p:xfrm>
          <a:off x="3481200" y="307584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81" name="CustomShape 9"/>
          <p:cNvSpPr/>
          <p:nvPr/>
        </p:nvSpPr>
        <p:spPr>
          <a:xfrm>
            <a:off x="368280" y="3589200"/>
            <a:ext cx="8215560" cy="232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‘CBAB’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BAB not preceded by ‘B’ (the mismatched character)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CBAB not in the pattern- Find the longest suffix and which is also the prefix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09" dur="indefinite" restart="never" nodeType="tmRoot">
          <p:childTnLst>
            <p:seq>
              <p:cTn id="5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1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3410280" y="5021640"/>
            <a:ext cx="33040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Search Engine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95" name="Picture 2" descr=""/>
          <p:cNvPicPr/>
          <p:nvPr/>
        </p:nvPicPr>
        <p:blipFill>
          <a:blip r:embed="rId2"/>
          <a:stretch/>
        </p:blipFill>
        <p:spPr>
          <a:xfrm>
            <a:off x="509040" y="1541160"/>
            <a:ext cx="8598240" cy="315324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1283040" y="2047320"/>
            <a:ext cx="2004120" cy="1070640"/>
          </a:xfrm>
          <a:prstGeom prst="ellipse">
            <a:avLst/>
          </a:prstGeom>
          <a:noFill/>
          <a:ln w="316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8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8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86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687" name="Table 5"/>
          <p:cNvGraphicFramePr/>
          <p:nvPr/>
        </p:nvGraphicFramePr>
        <p:xfrm>
          <a:off x="1635120" y="4527360"/>
          <a:ext cx="5215680" cy="230976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CB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88" name="Table 6"/>
          <p:cNvGraphicFramePr/>
          <p:nvPr/>
        </p:nvGraphicFramePr>
        <p:xfrm>
          <a:off x="1240920" y="198180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89" name="Table 7"/>
          <p:cNvGraphicFramePr/>
          <p:nvPr/>
        </p:nvGraphicFramePr>
        <p:xfrm>
          <a:off x="1707120" y="259812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690" name="CustomShape 8"/>
          <p:cNvSpPr/>
          <p:nvPr/>
        </p:nvSpPr>
        <p:spPr>
          <a:xfrm>
            <a:off x="368280" y="3057120"/>
            <a:ext cx="8215560" cy="204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‘BCBAB’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BAB not preceded by ‘A’ (the mismatched character)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BCBAB not in the pattern- Find the longest suffix and which is also the prefix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11" dur="indefinite" restart="never" nodeType="tmRoot">
          <p:childTnLst>
            <p:seq>
              <p:cTn id="512" dur="indefinite" nodeType="mainSeq">
                <p:childTnLst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7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0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2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2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3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694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5" name="CustomShape 4"/>
          <p:cNvSpPr/>
          <p:nvPr/>
        </p:nvSpPr>
        <p:spPr>
          <a:xfrm>
            <a:off x="368280" y="133668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696" name="Table 5"/>
          <p:cNvGraphicFramePr/>
          <p:nvPr/>
        </p:nvGraphicFramePr>
        <p:xfrm>
          <a:off x="1240920" y="1913400"/>
          <a:ext cx="580140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6040"/>
                <a:gridCol w="4489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97" name="Table 6"/>
          <p:cNvGraphicFramePr/>
          <p:nvPr/>
        </p:nvGraphicFramePr>
        <p:xfrm>
          <a:off x="3481200" y="2543400"/>
          <a:ext cx="2677320" cy="360000"/>
        </p:xfrm>
        <a:graphic>
          <a:graphicData uri="http://schemas.openxmlformats.org/drawingml/2006/table">
            <a:tbl>
              <a:tblPr/>
              <a:tblGrid>
                <a:gridCol w="446040"/>
                <a:gridCol w="446040"/>
                <a:gridCol w="446040"/>
                <a:gridCol w="446040"/>
                <a:gridCol w="446040"/>
                <a:gridCol w="4471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8" name="CustomShape 7"/>
          <p:cNvSpPr/>
          <p:nvPr/>
        </p:nvSpPr>
        <p:spPr>
          <a:xfrm>
            <a:off x="368280" y="2975040"/>
            <a:ext cx="8215560" cy="204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‘BCBAB’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BAB not preceded by ‘A’ (the mismatched character)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BCBAB not in the pattern- Find the longest suffix and which is also the prefix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699" name="Table 8"/>
          <p:cNvGraphicFramePr/>
          <p:nvPr/>
        </p:nvGraphicFramePr>
        <p:xfrm>
          <a:off x="1635120" y="4486320"/>
          <a:ext cx="5215680" cy="230976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CB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AB</a:t>
                      </a: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C</a:t>
                      </a:r>
                      <a:r>
                        <a:rPr b="0" lang="en-IN" sz="1800" spc="-1" strike="noStrike">
                          <a:solidFill>
                            <a:srgbClr val="ffff00"/>
                          </a:solidFill>
                          <a:latin typeface="Calibri"/>
                        </a:rPr>
                        <a:t>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33" dur="indefinite" restart="never" nodeType="tmRoot">
          <p:childTnLst>
            <p:seq>
              <p:cTn id="5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1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2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03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4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05" name="CustomShape 5"/>
          <p:cNvSpPr/>
          <p:nvPr/>
        </p:nvSpPr>
        <p:spPr>
          <a:xfrm>
            <a:off x="368280" y="221076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For the pattern ABCBAB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706" name="Table 6"/>
          <p:cNvGraphicFramePr/>
          <p:nvPr/>
        </p:nvGraphicFramePr>
        <p:xfrm>
          <a:off x="1116360" y="3094200"/>
          <a:ext cx="5215680" cy="230976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ABCBAB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ABCBAB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ABCBAB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ABCBAB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ABCBAB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35" dur="indefinite" restart="never" nodeType="tmRoot">
          <p:childTnLst>
            <p:seq>
              <p:cTn id="5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1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11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12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DABCCABC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713" name="Table 6"/>
          <p:cNvGraphicFramePr/>
          <p:nvPr/>
        </p:nvGraphicFramePr>
        <p:xfrm>
          <a:off x="1635120" y="5700960"/>
          <a:ext cx="5215680" cy="76968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14" name="Table 7"/>
          <p:cNvGraphicFramePr/>
          <p:nvPr/>
        </p:nvGraphicFramePr>
        <p:xfrm>
          <a:off x="1734480" y="3389760"/>
          <a:ext cx="3533400" cy="376920"/>
        </p:xfrm>
        <a:graphic>
          <a:graphicData uri="http://schemas.openxmlformats.org/drawingml/2006/table">
            <a:tbl>
              <a:tblPr/>
              <a:tblGrid>
                <a:gridCol w="441360"/>
                <a:gridCol w="441360"/>
                <a:gridCol w="441360"/>
                <a:gridCol w="441360"/>
                <a:gridCol w="441360"/>
                <a:gridCol w="441360"/>
                <a:gridCol w="441360"/>
                <a:gridCol w="443880"/>
              </a:tblGrid>
              <a:tr h="376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715" name="CustomShape 8"/>
          <p:cNvSpPr/>
          <p:nvPr/>
        </p:nvSpPr>
        <p:spPr>
          <a:xfrm>
            <a:off x="368280" y="4149000"/>
            <a:ext cx="82155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‘C’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C not preceded by ‘B’ (the mismatched character)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716" name="Table 9"/>
          <p:cNvGraphicFramePr/>
          <p:nvPr/>
        </p:nvGraphicFramePr>
        <p:xfrm>
          <a:off x="1268280" y="2718720"/>
          <a:ext cx="7916400" cy="447120"/>
        </p:xfrm>
        <a:graphic>
          <a:graphicData uri="http://schemas.openxmlformats.org/drawingml/2006/table">
            <a:tbl>
              <a:tblPr/>
              <a:tblGrid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43880"/>
              </a:tblGrid>
              <a:tr h="447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37" dur="indefinite" restart="never" nodeType="tmRoot">
          <p:childTnLst>
            <p:seq>
              <p:cTn id="538" dur="indefinite" nodeType="mainSeq">
                <p:childTnLst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3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6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1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2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7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8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1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2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1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22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DABCCABA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723" name="Table 6"/>
          <p:cNvGraphicFramePr/>
          <p:nvPr/>
        </p:nvGraphicFramePr>
        <p:xfrm>
          <a:off x="1635120" y="5700960"/>
          <a:ext cx="5215680" cy="76968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24" name="CustomShape 7"/>
          <p:cNvSpPr/>
          <p:nvPr/>
        </p:nvSpPr>
        <p:spPr>
          <a:xfrm>
            <a:off x="627840" y="4149000"/>
            <a:ext cx="806544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‘B’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 not preceded by ‘B’ (the mismatched character)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725" name="Table 8"/>
          <p:cNvGraphicFramePr/>
          <p:nvPr/>
        </p:nvGraphicFramePr>
        <p:xfrm>
          <a:off x="1268280" y="2718720"/>
          <a:ext cx="7916400" cy="447120"/>
        </p:xfrm>
        <a:graphic>
          <a:graphicData uri="http://schemas.openxmlformats.org/drawingml/2006/table">
            <a:tbl>
              <a:tblPr/>
              <a:tblGrid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43880"/>
              </a:tblGrid>
              <a:tr h="447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26" name="Table 9"/>
          <p:cNvGraphicFramePr/>
          <p:nvPr/>
        </p:nvGraphicFramePr>
        <p:xfrm>
          <a:off x="3030840" y="3389760"/>
          <a:ext cx="3533400" cy="376920"/>
        </p:xfrm>
        <a:graphic>
          <a:graphicData uri="http://schemas.openxmlformats.org/drawingml/2006/table">
            <a:tbl>
              <a:tblPr/>
              <a:tblGrid>
                <a:gridCol w="441360"/>
                <a:gridCol w="441360"/>
                <a:gridCol w="441360"/>
                <a:gridCol w="441360"/>
                <a:gridCol w="441360"/>
                <a:gridCol w="441360"/>
                <a:gridCol w="441360"/>
                <a:gridCol w="443880"/>
              </a:tblGrid>
              <a:tr h="376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59" dur="indefinite" restart="never" nodeType="tmRoot">
          <p:childTnLst>
            <p:seq>
              <p:cTn id="5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3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1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32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DABCCABC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733" name="Table 6"/>
          <p:cNvGraphicFramePr/>
          <p:nvPr/>
        </p:nvGraphicFramePr>
        <p:xfrm>
          <a:off x="1635120" y="5605560"/>
          <a:ext cx="5215680" cy="115488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5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5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34" name="Table 7"/>
          <p:cNvGraphicFramePr/>
          <p:nvPr/>
        </p:nvGraphicFramePr>
        <p:xfrm>
          <a:off x="1734480" y="3389760"/>
          <a:ext cx="3533400" cy="376920"/>
        </p:xfrm>
        <a:graphic>
          <a:graphicData uri="http://schemas.openxmlformats.org/drawingml/2006/table">
            <a:tbl>
              <a:tblPr/>
              <a:tblGrid>
                <a:gridCol w="441360"/>
                <a:gridCol w="441360"/>
                <a:gridCol w="441360"/>
                <a:gridCol w="441360"/>
                <a:gridCol w="441360"/>
                <a:gridCol w="441360"/>
                <a:gridCol w="441360"/>
                <a:gridCol w="443880"/>
              </a:tblGrid>
              <a:tr h="376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735" name="CustomShape 8"/>
          <p:cNvSpPr/>
          <p:nvPr/>
        </p:nvSpPr>
        <p:spPr>
          <a:xfrm>
            <a:off x="368280" y="4149000"/>
            <a:ext cx="82155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‘BC’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BC not preceded by ‘A’ (the mismatched character)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736" name="Table 9"/>
          <p:cNvGraphicFramePr/>
          <p:nvPr/>
        </p:nvGraphicFramePr>
        <p:xfrm>
          <a:off x="1268280" y="2718720"/>
          <a:ext cx="7916400" cy="447120"/>
        </p:xfrm>
        <a:graphic>
          <a:graphicData uri="http://schemas.openxmlformats.org/drawingml/2006/table">
            <a:tbl>
              <a:tblPr/>
              <a:tblGrid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43880"/>
              </a:tblGrid>
              <a:tr h="447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61" dur="indefinite" restart="never" nodeType="tmRoot">
          <p:childTnLst>
            <p:seq>
              <p:cTn id="562" dur="indefinite" nodeType="mainSeq">
                <p:childTnLst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5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6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1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2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4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1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42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DABCCABC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3" name="CustomShape 6"/>
          <p:cNvSpPr/>
          <p:nvPr/>
        </p:nvSpPr>
        <p:spPr>
          <a:xfrm>
            <a:off x="627840" y="4149000"/>
            <a:ext cx="806544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‘BC’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BC not preceded by ‘A’ (the mismatched character)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744" name="Table 7"/>
          <p:cNvGraphicFramePr/>
          <p:nvPr/>
        </p:nvGraphicFramePr>
        <p:xfrm>
          <a:off x="1268280" y="2718720"/>
          <a:ext cx="7916400" cy="447120"/>
        </p:xfrm>
        <a:graphic>
          <a:graphicData uri="http://schemas.openxmlformats.org/drawingml/2006/table">
            <a:tbl>
              <a:tblPr/>
              <a:tblGrid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43880"/>
              </a:tblGrid>
              <a:tr h="447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45" name="Table 8"/>
          <p:cNvGraphicFramePr/>
          <p:nvPr/>
        </p:nvGraphicFramePr>
        <p:xfrm>
          <a:off x="5228280" y="3389760"/>
          <a:ext cx="3533400" cy="376920"/>
        </p:xfrm>
        <a:graphic>
          <a:graphicData uri="http://schemas.openxmlformats.org/drawingml/2006/table">
            <a:tbl>
              <a:tblPr/>
              <a:tblGrid>
                <a:gridCol w="441360"/>
                <a:gridCol w="441360"/>
                <a:gridCol w="441360"/>
                <a:gridCol w="441360"/>
                <a:gridCol w="441360"/>
                <a:gridCol w="441360"/>
                <a:gridCol w="441360"/>
                <a:gridCol w="443880"/>
              </a:tblGrid>
              <a:tr h="376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6" name="Table 9"/>
          <p:cNvGraphicFramePr/>
          <p:nvPr/>
        </p:nvGraphicFramePr>
        <p:xfrm>
          <a:off x="1635120" y="5591880"/>
          <a:ext cx="5215680" cy="115488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5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5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83" dur="indefinite" restart="never" nodeType="tmRoot">
          <p:childTnLst>
            <p:seq>
              <p:cTn id="5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5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1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52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DABCCABC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753" name="Table 6"/>
          <p:cNvGraphicFramePr/>
          <p:nvPr/>
        </p:nvGraphicFramePr>
        <p:xfrm>
          <a:off x="1734480" y="3389760"/>
          <a:ext cx="3533400" cy="376920"/>
        </p:xfrm>
        <a:graphic>
          <a:graphicData uri="http://schemas.openxmlformats.org/drawingml/2006/table">
            <a:tbl>
              <a:tblPr/>
              <a:tblGrid>
                <a:gridCol w="441360"/>
                <a:gridCol w="441360"/>
                <a:gridCol w="441360"/>
                <a:gridCol w="441360"/>
                <a:gridCol w="441360"/>
                <a:gridCol w="441360"/>
                <a:gridCol w="441360"/>
                <a:gridCol w="443880"/>
              </a:tblGrid>
              <a:tr h="376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754" name="CustomShape 7"/>
          <p:cNvSpPr/>
          <p:nvPr/>
        </p:nvSpPr>
        <p:spPr>
          <a:xfrm>
            <a:off x="368280" y="3835080"/>
            <a:ext cx="82155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‘ABC’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ABC not preceded by ‘C’ (the mismatched character)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755" name="Table 8"/>
          <p:cNvGraphicFramePr/>
          <p:nvPr/>
        </p:nvGraphicFramePr>
        <p:xfrm>
          <a:off x="1268280" y="2718720"/>
          <a:ext cx="7916400" cy="447120"/>
        </p:xfrm>
        <a:graphic>
          <a:graphicData uri="http://schemas.openxmlformats.org/drawingml/2006/table">
            <a:tbl>
              <a:tblPr/>
              <a:tblGrid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43880"/>
              </a:tblGrid>
              <a:tr h="447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56" name="Table 9"/>
          <p:cNvGraphicFramePr/>
          <p:nvPr/>
        </p:nvGraphicFramePr>
        <p:xfrm>
          <a:off x="1635120" y="5100480"/>
          <a:ext cx="5215680" cy="153972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85" dur="indefinite" restart="never" nodeType="tmRoot">
          <p:childTnLst>
            <p:seq>
              <p:cTn id="586" dur="indefinite" nodeType="mainSeq">
                <p:childTnLst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1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4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9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0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5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6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60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1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62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DABCCABC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3" name="CustomShape 6"/>
          <p:cNvSpPr/>
          <p:nvPr/>
        </p:nvSpPr>
        <p:spPr>
          <a:xfrm>
            <a:off x="627840" y="3848760"/>
            <a:ext cx="806544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‘ABC’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Find rightmost occurrence of ABC not preceded by ‘C’ (the mismatched character)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764" name="Table 7"/>
          <p:cNvGraphicFramePr/>
          <p:nvPr/>
        </p:nvGraphicFramePr>
        <p:xfrm>
          <a:off x="1268280" y="2513880"/>
          <a:ext cx="7916400" cy="447120"/>
        </p:xfrm>
        <a:graphic>
          <a:graphicData uri="http://schemas.openxmlformats.org/drawingml/2006/table">
            <a:tbl>
              <a:tblPr/>
              <a:tblGrid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43880"/>
              </a:tblGrid>
              <a:tr h="447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5" name="Table 8"/>
          <p:cNvGraphicFramePr/>
          <p:nvPr/>
        </p:nvGraphicFramePr>
        <p:xfrm>
          <a:off x="3467520" y="3212280"/>
          <a:ext cx="3533400" cy="376920"/>
        </p:xfrm>
        <a:graphic>
          <a:graphicData uri="http://schemas.openxmlformats.org/drawingml/2006/table">
            <a:tbl>
              <a:tblPr/>
              <a:tblGrid>
                <a:gridCol w="441360"/>
                <a:gridCol w="441360"/>
                <a:gridCol w="441360"/>
                <a:gridCol w="441360"/>
                <a:gridCol w="441360"/>
                <a:gridCol w="441360"/>
                <a:gridCol w="441360"/>
                <a:gridCol w="443880"/>
              </a:tblGrid>
              <a:tr h="376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607" dur="indefinite" restart="never" nodeType="tmRoot">
          <p:childTnLst>
            <p:seq>
              <p:cTn id="6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6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70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71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DABCCABC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772" name="Table 6"/>
          <p:cNvGraphicFramePr/>
          <p:nvPr/>
        </p:nvGraphicFramePr>
        <p:xfrm>
          <a:off x="1734480" y="3389760"/>
          <a:ext cx="3533400" cy="376920"/>
        </p:xfrm>
        <a:graphic>
          <a:graphicData uri="http://schemas.openxmlformats.org/drawingml/2006/table">
            <a:tbl>
              <a:tblPr/>
              <a:tblGrid>
                <a:gridCol w="441360"/>
                <a:gridCol w="441360"/>
                <a:gridCol w="441360"/>
                <a:gridCol w="441360"/>
                <a:gridCol w="441360"/>
                <a:gridCol w="441360"/>
                <a:gridCol w="441360"/>
                <a:gridCol w="443880"/>
              </a:tblGrid>
              <a:tr h="376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773" name="CustomShape 7"/>
          <p:cNvSpPr/>
          <p:nvPr/>
        </p:nvSpPr>
        <p:spPr>
          <a:xfrm>
            <a:off x="368280" y="3835080"/>
            <a:ext cx="9880560" cy="122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‘CABC’, Find rightmost occurrence of CABC not preceded by ‘C’ (the mismatched character)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774" name="Table 8"/>
          <p:cNvGraphicFramePr/>
          <p:nvPr/>
        </p:nvGraphicFramePr>
        <p:xfrm>
          <a:off x="1268280" y="2718720"/>
          <a:ext cx="7916400" cy="447120"/>
        </p:xfrm>
        <a:graphic>
          <a:graphicData uri="http://schemas.openxmlformats.org/drawingml/2006/table">
            <a:tbl>
              <a:tblPr/>
              <a:tblGrid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43880"/>
              </a:tblGrid>
              <a:tr h="447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75" name="Table 9"/>
          <p:cNvGraphicFramePr/>
          <p:nvPr/>
        </p:nvGraphicFramePr>
        <p:xfrm>
          <a:off x="1635120" y="4759560"/>
          <a:ext cx="5215680" cy="192492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609" dur="indefinite" restart="never" nodeType="tmRoot">
          <p:childTnLst>
            <p:seq>
              <p:cTn id="610" dur="indefinite" nodeType="mainSeq">
                <p:childTnLst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5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8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3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4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9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0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360000" y="1944000"/>
            <a:ext cx="9175680" cy="28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Text : an array T[1….n] of length n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Pattern: an array P[1…..m] of length m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Elements of Text T and Pattern P are characters drawn from a finite alphabet  ∑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The String Matching Problem is the problem of finding all occurrences of pattern P in the text T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String Matching Problem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3" name="Table 6"/>
          <p:cNvGraphicFramePr/>
          <p:nvPr/>
        </p:nvGraphicFramePr>
        <p:xfrm>
          <a:off x="558000" y="460620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4" name="Table 7"/>
          <p:cNvGraphicFramePr/>
          <p:nvPr/>
        </p:nvGraphicFramePr>
        <p:xfrm>
          <a:off x="573840" y="570024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5" name="CustomShape 8"/>
          <p:cNvSpPr/>
          <p:nvPr/>
        </p:nvSpPr>
        <p:spPr>
          <a:xfrm>
            <a:off x="5759280" y="5027040"/>
            <a:ext cx="253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e75b6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" name="CustomShape 9"/>
          <p:cNvSpPr/>
          <p:nvPr/>
        </p:nvSpPr>
        <p:spPr>
          <a:xfrm>
            <a:off x="2058120" y="6284880"/>
            <a:ext cx="253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e75b6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7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7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80" name="CustomShape 4"/>
          <p:cNvSpPr/>
          <p:nvPr/>
        </p:nvSpPr>
        <p:spPr>
          <a:xfrm>
            <a:off x="368280" y="139140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81" name="CustomShape 5"/>
          <p:cNvSpPr/>
          <p:nvPr/>
        </p:nvSpPr>
        <p:spPr>
          <a:xfrm>
            <a:off x="368280" y="1965240"/>
            <a:ext cx="855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Consider the pattern DABCCABC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82" name="CustomShape 6"/>
          <p:cNvSpPr/>
          <p:nvPr/>
        </p:nvSpPr>
        <p:spPr>
          <a:xfrm>
            <a:off x="368280" y="3848760"/>
            <a:ext cx="9088920" cy="122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Align the pattern such that d</a:t>
            </a:r>
            <a:r>
              <a:rPr b="0" lang="en-IN" sz="18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 = find suff(k) preceded by a character other than its previous occurrence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f5597"/>
                </a:solidFill>
                <a:latin typeface="Calibri"/>
              </a:rPr>
              <a:t>Suff(k) = ‘CABC’, Find rightmost occurrence of B not preceded by ‘C’ (the mismatched character)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783" name="Table 7"/>
          <p:cNvGraphicFramePr/>
          <p:nvPr/>
        </p:nvGraphicFramePr>
        <p:xfrm>
          <a:off x="1268280" y="2513880"/>
          <a:ext cx="7916400" cy="447120"/>
        </p:xfrm>
        <a:graphic>
          <a:graphicData uri="http://schemas.openxmlformats.org/drawingml/2006/table">
            <a:tbl>
              <a:tblPr/>
              <a:tblGrid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43880"/>
              </a:tblGrid>
              <a:tr h="447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84" name="Table 8"/>
          <p:cNvGraphicFramePr/>
          <p:nvPr/>
        </p:nvGraphicFramePr>
        <p:xfrm>
          <a:off x="5228280" y="3212280"/>
          <a:ext cx="3533400" cy="376920"/>
        </p:xfrm>
        <a:graphic>
          <a:graphicData uri="http://schemas.openxmlformats.org/drawingml/2006/table">
            <a:tbl>
              <a:tblPr/>
              <a:tblGrid>
                <a:gridCol w="441360"/>
                <a:gridCol w="441360"/>
                <a:gridCol w="441360"/>
                <a:gridCol w="441360"/>
                <a:gridCol w="441360"/>
                <a:gridCol w="441360"/>
                <a:gridCol w="441360"/>
                <a:gridCol w="443880"/>
              </a:tblGrid>
              <a:tr h="376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Table 9"/>
          <p:cNvGraphicFramePr/>
          <p:nvPr/>
        </p:nvGraphicFramePr>
        <p:xfrm>
          <a:off x="1635120" y="4759560"/>
          <a:ext cx="5215680" cy="192492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631" dur="indefinite" restart="never" nodeType="tmRoot">
          <p:childTnLst>
            <p:seq>
              <p:cTn id="6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8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8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0" name="CustomShape 4"/>
          <p:cNvSpPr/>
          <p:nvPr/>
        </p:nvSpPr>
        <p:spPr>
          <a:xfrm>
            <a:off x="368280" y="1336680"/>
            <a:ext cx="5624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Good Suffix Shift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791" name="Table 5"/>
          <p:cNvGraphicFramePr/>
          <p:nvPr/>
        </p:nvGraphicFramePr>
        <p:xfrm>
          <a:off x="1495800" y="2147760"/>
          <a:ext cx="3498840" cy="417600"/>
        </p:xfrm>
        <a:graphic>
          <a:graphicData uri="http://schemas.openxmlformats.org/drawingml/2006/table">
            <a:tbl>
              <a:tblPr/>
              <a:tblGrid>
                <a:gridCol w="437400"/>
                <a:gridCol w="437400"/>
                <a:gridCol w="437400"/>
                <a:gridCol w="437400"/>
                <a:gridCol w="437400"/>
                <a:gridCol w="437400"/>
                <a:gridCol w="437400"/>
                <a:gridCol w="437400"/>
              </a:tblGrid>
              <a:tr h="417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2" name="Table 6"/>
          <p:cNvGraphicFramePr/>
          <p:nvPr/>
        </p:nvGraphicFramePr>
        <p:xfrm>
          <a:off x="1533600" y="3394440"/>
          <a:ext cx="5215680" cy="3079800"/>
        </p:xfrm>
        <a:graphic>
          <a:graphicData uri="http://schemas.openxmlformats.org/drawingml/2006/table">
            <a:tbl>
              <a:tblPr/>
              <a:tblGrid>
                <a:gridCol w="903240"/>
                <a:gridCol w="3084120"/>
                <a:gridCol w="1228320"/>
              </a:tblGrid>
              <a:tr h="403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pattern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DABCCABC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2f5597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633" dur="indefinite" restart="never" nodeType="tmRoot">
          <p:childTnLst>
            <p:seq>
              <p:cTn id="6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79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98" name="CustomShape 5"/>
          <p:cNvSpPr/>
          <p:nvPr/>
        </p:nvSpPr>
        <p:spPr>
          <a:xfrm>
            <a:off x="357120" y="3024000"/>
            <a:ext cx="836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9" name="CustomShape 6"/>
          <p:cNvSpPr/>
          <p:nvPr/>
        </p:nvSpPr>
        <p:spPr>
          <a:xfrm>
            <a:off x="520920" y="3754800"/>
            <a:ext cx="83656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00" name="CustomShape 7"/>
          <p:cNvSpPr/>
          <p:nvPr/>
        </p:nvSpPr>
        <p:spPr>
          <a:xfrm>
            <a:off x="846000" y="3740760"/>
            <a:ext cx="1432800" cy="1008720"/>
          </a:xfrm>
          <a:prstGeom prst="arc">
            <a:avLst>
              <a:gd name="adj1" fmla="val 69500"/>
              <a:gd name="adj2" fmla="val 10799998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01" name="Table 8"/>
          <p:cNvGraphicFramePr/>
          <p:nvPr/>
        </p:nvGraphicFramePr>
        <p:xfrm>
          <a:off x="4141800" y="30265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2" name="Table 9"/>
          <p:cNvGraphicFramePr/>
          <p:nvPr/>
        </p:nvGraphicFramePr>
        <p:xfrm>
          <a:off x="4130280" y="474840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0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08" name="CustomShape 5"/>
          <p:cNvSpPr/>
          <p:nvPr/>
        </p:nvSpPr>
        <p:spPr>
          <a:xfrm>
            <a:off x="357120" y="3024000"/>
            <a:ext cx="836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9" name="CustomShape 6"/>
          <p:cNvSpPr/>
          <p:nvPr/>
        </p:nvSpPr>
        <p:spPr>
          <a:xfrm>
            <a:off x="520920" y="3754800"/>
            <a:ext cx="83656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10" name="CustomShape 7"/>
          <p:cNvSpPr/>
          <p:nvPr/>
        </p:nvSpPr>
        <p:spPr>
          <a:xfrm>
            <a:off x="1009800" y="3740760"/>
            <a:ext cx="1269000" cy="1008720"/>
          </a:xfrm>
          <a:prstGeom prst="arc">
            <a:avLst>
              <a:gd name="adj1" fmla="val 69500"/>
              <a:gd name="adj2" fmla="val 10799997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11" name="Table 8"/>
          <p:cNvGraphicFramePr/>
          <p:nvPr/>
        </p:nvGraphicFramePr>
        <p:xfrm>
          <a:off x="4141800" y="30265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2" name="Table 9"/>
          <p:cNvGraphicFramePr/>
          <p:nvPr/>
        </p:nvGraphicFramePr>
        <p:xfrm>
          <a:off x="4130280" y="474840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1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18" name="CustomShape 5"/>
          <p:cNvSpPr/>
          <p:nvPr/>
        </p:nvSpPr>
        <p:spPr>
          <a:xfrm>
            <a:off x="357120" y="3024000"/>
            <a:ext cx="836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9" name="CustomShape 6"/>
          <p:cNvSpPr/>
          <p:nvPr/>
        </p:nvSpPr>
        <p:spPr>
          <a:xfrm>
            <a:off x="520920" y="3754800"/>
            <a:ext cx="83656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20" name="CustomShape 7"/>
          <p:cNvSpPr/>
          <p:nvPr/>
        </p:nvSpPr>
        <p:spPr>
          <a:xfrm>
            <a:off x="1190160" y="3740760"/>
            <a:ext cx="1088640" cy="1008720"/>
          </a:xfrm>
          <a:prstGeom prst="arc">
            <a:avLst>
              <a:gd name="adj1" fmla="val 69500"/>
              <a:gd name="adj2" fmla="val 10799997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21" name="Table 8"/>
          <p:cNvGraphicFramePr/>
          <p:nvPr/>
        </p:nvGraphicFramePr>
        <p:xfrm>
          <a:off x="4141800" y="30265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" name="Table 9"/>
          <p:cNvGraphicFramePr/>
          <p:nvPr/>
        </p:nvGraphicFramePr>
        <p:xfrm>
          <a:off x="4130280" y="474840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2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2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28" name="CustomShape 5"/>
          <p:cNvSpPr/>
          <p:nvPr/>
        </p:nvSpPr>
        <p:spPr>
          <a:xfrm>
            <a:off x="357120" y="3024000"/>
            <a:ext cx="836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9" name="CustomShape 6"/>
          <p:cNvSpPr/>
          <p:nvPr/>
        </p:nvSpPr>
        <p:spPr>
          <a:xfrm>
            <a:off x="520920" y="3754800"/>
            <a:ext cx="83656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30" name="CustomShape 7"/>
          <p:cNvSpPr/>
          <p:nvPr/>
        </p:nvSpPr>
        <p:spPr>
          <a:xfrm>
            <a:off x="1509480" y="3740760"/>
            <a:ext cx="769320" cy="1008720"/>
          </a:xfrm>
          <a:prstGeom prst="arc">
            <a:avLst>
              <a:gd name="adj1" fmla="val 69500"/>
              <a:gd name="adj2" fmla="val 10799997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31" name="Table 8"/>
          <p:cNvGraphicFramePr/>
          <p:nvPr/>
        </p:nvGraphicFramePr>
        <p:xfrm>
          <a:off x="4141800" y="30265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Table 9"/>
          <p:cNvGraphicFramePr/>
          <p:nvPr/>
        </p:nvGraphicFramePr>
        <p:xfrm>
          <a:off x="4130280" y="474840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3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3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3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38" name="CustomShape 5"/>
          <p:cNvSpPr/>
          <p:nvPr/>
        </p:nvSpPr>
        <p:spPr>
          <a:xfrm>
            <a:off x="357120" y="3024000"/>
            <a:ext cx="836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39" name="CustomShape 6"/>
          <p:cNvSpPr/>
          <p:nvPr/>
        </p:nvSpPr>
        <p:spPr>
          <a:xfrm>
            <a:off x="520920" y="3754800"/>
            <a:ext cx="83656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40" name="CustomShape 7"/>
          <p:cNvSpPr/>
          <p:nvPr/>
        </p:nvSpPr>
        <p:spPr>
          <a:xfrm>
            <a:off x="1770840" y="3740760"/>
            <a:ext cx="507960" cy="1008720"/>
          </a:xfrm>
          <a:prstGeom prst="arc">
            <a:avLst>
              <a:gd name="adj1" fmla="val 69500"/>
              <a:gd name="adj2" fmla="val 10799997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41" name="Table 8"/>
          <p:cNvGraphicFramePr/>
          <p:nvPr/>
        </p:nvGraphicFramePr>
        <p:xfrm>
          <a:off x="4141800" y="30265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2" name="Table 9"/>
          <p:cNvGraphicFramePr/>
          <p:nvPr/>
        </p:nvGraphicFramePr>
        <p:xfrm>
          <a:off x="4130280" y="474840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4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4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4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48" name="CustomShape 5"/>
          <p:cNvSpPr/>
          <p:nvPr/>
        </p:nvSpPr>
        <p:spPr>
          <a:xfrm>
            <a:off x="357120" y="3024000"/>
            <a:ext cx="836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49" name="CustomShape 6"/>
          <p:cNvSpPr/>
          <p:nvPr/>
        </p:nvSpPr>
        <p:spPr>
          <a:xfrm>
            <a:off x="520920" y="3754800"/>
            <a:ext cx="83656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50" name="CustomShape 7"/>
          <p:cNvSpPr/>
          <p:nvPr/>
        </p:nvSpPr>
        <p:spPr>
          <a:xfrm>
            <a:off x="2025000" y="3740760"/>
            <a:ext cx="253800" cy="1008720"/>
          </a:xfrm>
          <a:prstGeom prst="arc">
            <a:avLst>
              <a:gd name="adj1" fmla="val 69500"/>
              <a:gd name="adj2" fmla="val 10799997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1" name="Table 8"/>
          <p:cNvGraphicFramePr/>
          <p:nvPr/>
        </p:nvGraphicFramePr>
        <p:xfrm>
          <a:off x="4141800" y="30265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2" name="Table 9"/>
          <p:cNvGraphicFramePr/>
          <p:nvPr/>
        </p:nvGraphicFramePr>
        <p:xfrm>
          <a:off x="4130280" y="474840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5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5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5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58" name="CustomShape 5"/>
          <p:cNvSpPr/>
          <p:nvPr/>
        </p:nvSpPr>
        <p:spPr>
          <a:xfrm>
            <a:off x="4551480" y="2817000"/>
            <a:ext cx="417132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5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XAMPL</a:t>
            </a: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86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6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6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6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6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68" name="CustomShape 5"/>
          <p:cNvSpPr/>
          <p:nvPr/>
        </p:nvSpPr>
        <p:spPr>
          <a:xfrm>
            <a:off x="4371840" y="281700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 – 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6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EXAMP</a:t>
            </a:r>
            <a:r>
              <a:rPr b="1" lang="en-IN" sz="3200" spc="-1" strike="noStrike">
                <a:solidFill>
                  <a:srgbClr val="ff0000"/>
                </a:solidFill>
                <a:latin typeface="Calibri"/>
              </a:rPr>
              <a:t>LE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87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7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8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64600" y="1911600"/>
            <a:ext cx="9175680" cy="28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Text : an array T[1….n] of length n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Pattern: an array P[1…..m] of length m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Elements of Text T and Pattern P are characters drawn from a finite alphabet  ∑</a:t>
            </a:r>
            <a:endParaRPr b="0" lang="en-IN" sz="24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The String Matching Problem is the problem of finding all occurrences of pattern P in the text T</a:t>
            </a:r>
            <a:endParaRPr b="0" lang="en-IN" sz="24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45800" y="1453320"/>
            <a:ext cx="91756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String Matching Problem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13" name="Table 6"/>
          <p:cNvGraphicFramePr/>
          <p:nvPr/>
        </p:nvGraphicFramePr>
        <p:xfrm>
          <a:off x="558000" y="4606200"/>
          <a:ext cx="812772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4960"/>
                <a:gridCol w="62820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4" name="Table 7"/>
          <p:cNvGraphicFramePr/>
          <p:nvPr/>
        </p:nvGraphicFramePr>
        <p:xfrm>
          <a:off x="2430000" y="5700240"/>
          <a:ext cx="2500560" cy="370440"/>
        </p:xfrm>
        <a:graphic>
          <a:graphicData uri="http://schemas.openxmlformats.org/drawingml/2006/table">
            <a:tbl>
              <a:tblPr/>
              <a:tblGrid>
                <a:gridCol w="624960"/>
                <a:gridCol w="624960"/>
                <a:gridCol w="624960"/>
                <a:gridCol w="62568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sp>
        <p:nvSpPr>
          <p:cNvPr id="115" name="CustomShape 8"/>
          <p:cNvSpPr/>
          <p:nvPr/>
        </p:nvSpPr>
        <p:spPr>
          <a:xfrm>
            <a:off x="2784240" y="5008680"/>
            <a:ext cx="13320" cy="66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9"/>
          <p:cNvSpPr/>
          <p:nvPr/>
        </p:nvSpPr>
        <p:spPr>
          <a:xfrm>
            <a:off x="3345840" y="5024520"/>
            <a:ext cx="13320" cy="66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0"/>
          <p:cNvSpPr/>
          <p:nvPr/>
        </p:nvSpPr>
        <p:spPr>
          <a:xfrm>
            <a:off x="4590360" y="5013360"/>
            <a:ext cx="13320" cy="66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1"/>
          <p:cNvSpPr/>
          <p:nvPr/>
        </p:nvSpPr>
        <p:spPr>
          <a:xfrm>
            <a:off x="4030560" y="5027040"/>
            <a:ext cx="13320" cy="66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2"/>
          <p:cNvSpPr/>
          <p:nvPr/>
        </p:nvSpPr>
        <p:spPr>
          <a:xfrm>
            <a:off x="5759280" y="5027040"/>
            <a:ext cx="253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e75b6"/>
                </a:solidFill>
                <a:latin typeface="Calibri"/>
              </a:rPr>
              <a:t>Text 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" name="CustomShape 13"/>
          <p:cNvSpPr/>
          <p:nvPr/>
        </p:nvSpPr>
        <p:spPr>
          <a:xfrm>
            <a:off x="4852800" y="6284880"/>
            <a:ext cx="253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e75b6"/>
                </a:solidFill>
                <a:latin typeface="Calibri"/>
              </a:rPr>
              <a:t>Pattern P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7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7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7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78" name="CustomShape 5"/>
          <p:cNvSpPr/>
          <p:nvPr/>
        </p:nvSpPr>
        <p:spPr>
          <a:xfrm>
            <a:off x="4551480" y="2817000"/>
            <a:ext cx="417132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7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XAMP</a:t>
            </a:r>
            <a:r>
              <a:rPr b="1" lang="en-IN" sz="3200" spc="-1" strike="noStrike">
                <a:solidFill>
                  <a:srgbClr val="ff0000"/>
                </a:solidFill>
                <a:latin typeface="Calibri"/>
              </a:rPr>
              <a:t>L</a:t>
            </a: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88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8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8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8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8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4371840" y="281700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8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EXAM</a:t>
            </a:r>
            <a:r>
              <a:rPr b="1" lang="en-IN" sz="3200" spc="-1" strike="noStrike">
                <a:solidFill>
                  <a:srgbClr val="ff0000"/>
                </a:solidFill>
                <a:latin typeface="Calibri"/>
              </a:rPr>
              <a:t>PLE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89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9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89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9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98" name="CustomShape 5"/>
          <p:cNvSpPr/>
          <p:nvPr/>
        </p:nvSpPr>
        <p:spPr>
          <a:xfrm>
            <a:off x="4141800" y="2817000"/>
            <a:ext cx="4581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9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XAMPL</a:t>
            </a: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90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0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0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0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0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08" name="CustomShape 5"/>
          <p:cNvSpPr/>
          <p:nvPr/>
        </p:nvSpPr>
        <p:spPr>
          <a:xfrm>
            <a:off x="4551480" y="2817000"/>
            <a:ext cx="417132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0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EXA</a:t>
            </a:r>
            <a:r>
              <a:rPr b="1" lang="en-IN" sz="3200" spc="-1" strike="noStrike">
                <a:solidFill>
                  <a:srgbClr val="ff0000"/>
                </a:solidFill>
                <a:latin typeface="Calibri"/>
              </a:rPr>
              <a:t>MPLE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91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1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1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1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1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18" name="CustomShape 5"/>
          <p:cNvSpPr/>
          <p:nvPr/>
        </p:nvSpPr>
        <p:spPr>
          <a:xfrm>
            <a:off x="4551480" y="2817000"/>
            <a:ext cx="417132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1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XAMPL</a:t>
            </a: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92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2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2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2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2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28" name="CustomShape 5"/>
          <p:cNvSpPr/>
          <p:nvPr/>
        </p:nvSpPr>
        <p:spPr>
          <a:xfrm>
            <a:off x="4551480" y="2817000"/>
            <a:ext cx="417132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2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EX</a:t>
            </a:r>
            <a:r>
              <a:rPr b="1" lang="en-IN" sz="3200" spc="-1" strike="noStrike">
                <a:solidFill>
                  <a:srgbClr val="ff0000"/>
                </a:solidFill>
                <a:latin typeface="Calibri"/>
              </a:rPr>
              <a:t>AMPLE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93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3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3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3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3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38" name="CustomShape 5"/>
          <p:cNvSpPr/>
          <p:nvPr/>
        </p:nvSpPr>
        <p:spPr>
          <a:xfrm>
            <a:off x="4551480" y="2817000"/>
            <a:ext cx="417132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3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XAMPL</a:t>
            </a: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94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4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4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4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4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48" name="CustomShape 5"/>
          <p:cNvSpPr/>
          <p:nvPr/>
        </p:nvSpPr>
        <p:spPr>
          <a:xfrm>
            <a:off x="4551480" y="2817000"/>
            <a:ext cx="417132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4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E</a:t>
            </a:r>
            <a:r>
              <a:rPr b="1" lang="en-IN" sz="3200" spc="-1" strike="noStrike">
                <a:solidFill>
                  <a:srgbClr val="ff0000"/>
                </a:solidFill>
                <a:latin typeface="Calibri"/>
              </a:rPr>
              <a:t>XAMPLE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95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5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5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5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57" name="CustomShape 4"/>
          <p:cNvSpPr/>
          <p:nvPr/>
        </p:nvSpPr>
        <p:spPr>
          <a:xfrm>
            <a:off x="368280" y="1437120"/>
            <a:ext cx="836568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Text: HERE_IS_A_SIMPLE_EXAMPLE</a:t>
            </a:r>
            <a:endParaRPr b="0" lang="en-IN" sz="32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Pattern: EXAMPLE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58" name="CustomShape 5"/>
          <p:cNvSpPr/>
          <p:nvPr/>
        </p:nvSpPr>
        <p:spPr>
          <a:xfrm>
            <a:off x="4371840" y="281700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59" name="CustomShape 6"/>
          <p:cNvSpPr/>
          <p:nvPr/>
        </p:nvSpPr>
        <p:spPr>
          <a:xfrm>
            <a:off x="695160" y="2482560"/>
            <a:ext cx="196056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XAMPL</a:t>
            </a:r>
            <a:r>
              <a:rPr b="1" lang="en-IN" sz="3200" spc="-1" strike="noStrike">
                <a:solidFill>
                  <a:srgbClr val="00b050"/>
                </a:solidFill>
                <a:latin typeface="Calibri"/>
              </a:rPr>
              <a:t>E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960" name="Table 7"/>
          <p:cNvGraphicFramePr/>
          <p:nvPr/>
        </p:nvGraphicFramePr>
        <p:xfrm>
          <a:off x="4619880" y="212832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1" name="Table 8"/>
          <p:cNvGraphicFramePr/>
          <p:nvPr/>
        </p:nvGraphicFramePr>
        <p:xfrm>
          <a:off x="2321280" y="36223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62" name="CustomShape 9"/>
          <p:cNvSpPr/>
          <p:nvPr/>
        </p:nvSpPr>
        <p:spPr>
          <a:xfrm>
            <a:off x="4218120" y="540756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4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5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66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7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968" name="Table 5"/>
          <p:cNvGraphicFramePr/>
          <p:nvPr/>
        </p:nvGraphicFramePr>
        <p:xfrm>
          <a:off x="780840" y="406476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9" name="Table 6"/>
          <p:cNvGraphicFramePr/>
          <p:nvPr/>
        </p:nvGraphicFramePr>
        <p:xfrm>
          <a:off x="5906520" y="28429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70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971" name="Table 8"/>
          <p:cNvGraphicFramePr/>
          <p:nvPr/>
        </p:nvGraphicFramePr>
        <p:xfrm>
          <a:off x="565920" y="1683360"/>
          <a:ext cx="780516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83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72" name="Table 9"/>
          <p:cNvGraphicFramePr/>
          <p:nvPr/>
        </p:nvGraphicFramePr>
        <p:xfrm>
          <a:off x="533880" y="2359800"/>
          <a:ext cx="232488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0160"/>
                <a:gridCol w="34920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973" name="CustomShape 10"/>
          <p:cNvSpPr/>
          <p:nvPr/>
        </p:nvSpPr>
        <p:spPr>
          <a:xfrm>
            <a:off x="1669320" y="310608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t(S)-k = 7-0 =7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74" name="CustomShape 11"/>
          <p:cNvSpPr/>
          <p:nvPr/>
        </p:nvSpPr>
        <p:spPr>
          <a:xfrm rot="10800000">
            <a:off x="3889800" y="4136400"/>
            <a:ext cx="1117080" cy="62640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12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7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2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264600" y="2495880"/>
            <a:ext cx="9175680" cy="34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2f5597"/>
                </a:solidFill>
                <a:latin typeface="Calibri"/>
              </a:rPr>
              <a:t>Naïve String Match </a:t>
            </a:r>
            <a:endParaRPr b="0" lang="en-IN" sz="28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2f5597"/>
                </a:solidFill>
                <a:latin typeface="Calibri"/>
              </a:rPr>
              <a:t>Boyer Moore</a:t>
            </a:r>
            <a:endParaRPr b="0" lang="en-IN" sz="28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2f5597"/>
                </a:solidFill>
                <a:latin typeface="Calibri"/>
              </a:rPr>
              <a:t>Rabin Karp</a:t>
            </a:r>
            <a:endParaRPr b="0" lang="en-IN" sz="28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2f5597"/>
                </a:solidFill>
                <a:latin typeface="Calibri"/>
              </a:rPr>
              <a:t>Finite State Automaton</a:t>
            </a:r>
            <a:endParaRPr b="0" lang="en-IN" sz="28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2f5597"/>
                </a:solidFill>
                <a:latin typeface="Calibri"/>
              </a:rPr>
              <a:t>Knuth Morris Pratt</a:t>
            </a:r>
            <a:endParaRPr b="0" lang="en-IN" sz="2800" spc="-1" strike="noStrike">
              <a:latin typeface="Arial"/>
            </a:endParaRPr>
          </a:p>
          <a:p>
            <a:pPr marL="431640" indent="-342720" algn="just">
              <a:lnSpc>
                <a:spcPct val="100000"/>
              </a:lnSpc>
              <a:spcAft>
                <a:spcPts val="601"/>
              </a:spcAft>
              <a:buClr>
                <a:srgbClr val="2f5597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2f5597"/>
                </a:solidFill>
                <a:latin typeface="Calibri"/>
              </a:rPr>
              <a:t>Suffix Trees - Applications of Suffix Trees</a:t>
            </a:r>
            <a:endParaRPr b="0" lang="en-IN" sz="2800" spc="-1" strike="noStrike">
              <a:latin typeface="Arial"/>
            </a:endParaRPr>
          </a:p>
          <a:p>
            <a:pPr marL="88920" algn="just">
              <a:lnSpc>
                <a:spcPct val="100000"/>
              </a:lnSpc>
              <a:spcAft>
                <a:spcPts val="601"/>
              </a:spcAft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145800" y="1392480"/>
            <a:ext cx="91756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3200" spc="-1" strike="noStrike">
                <a:solidFill>
                  <a:srgbClr val="2f5597"/>
                </a:solidFill>
                <a:latin typeface="Calibri"/>
              </a:rPr>
              <a:t>String Matching Algorithms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4371840" y="3261960"/>
            <a:ext cx="361800" cy="17874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7"/>
          <p:cNvSpPr/>
          <p:nvPr/>
        </p:nvSpPr>
        <p:spPr>
          <a:xfrm>
            <a:off x="4981320" y="3371040"/>
            <a:ext cx="4093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Preprocesses the Pattern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4792680" y="5488560"/>
            <a:ext cx="4093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2f5597"/>
                </a:solidFill>
                <a:latin typeface="Calibri"/>
              </a:rPr>
              <a:t>Preprocesses the text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2497680" y="5488560"/>
            <a:ext cx="2236320" cy="33840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7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7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80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981" name="Table 5"/>
          <p:cNvGraphicFramePr/>
          <p:nvPr/>
        </p:nvGraphicFramePr>
        <p:xfrm>
          <a:off x="780840" y="406476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2" name="Table 6"/>
          <p:cNvGraphicFramePr/>
          <p:nvPr/>
        </p:nvGraphicFramePr>
        <p:xfrm>
          <a:off x="5906520" y="28429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83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984" name="Table 8"/>
          <p:cNvGraphicFramePr/>
          <p:nvPr/>
        </p:nvGraphicFramePr>
        <p:xfrm>
          <a:off x="565920" y="1683360"/>
          <a:ext cx="780516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83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85" name="Table 9"/>
          <p:cNvGraphicFramePr/>
          <p:nvPr/>
        </p:nvGraphicFramePr>
        <p:xfrm>
          <a:off x="2841840" y="2359800"/>
          <a:ext cx="232488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0160"/>
                <a:gridCol w="34920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986" name="CustomShape 10"/>
          <p:cNvSpPr/>
          <p:nvPr/>
        </p:nvSpPr>
        <p:spPr>
          <a:xfrm>
            <a:off x="1669320" y="310608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t(P)-k = 2-0 =2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87" name="CustomShape 11"/>
          <p:cNvSpPr/>
          <p:nvPr/>
        </p:nvSpPr>
        <p:spPr>
          <a:xfrm flipV="1" rot="16200000">
            <a:off x="2473560" y="3807720"/>
            <a:ext cx="757080" cy="15912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12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2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90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1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992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93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994" name="Table 5"/>
          <p:cNvGraphicFramePr/>
          <p:nvPr/>
        </p:nvGraphicFramePr>
        <p:xfrm>
          <a:off x="780840" y="406476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5" name="Table 6"/>
          <p:cNvGraphicFramePr/>
          <p:nvPr/>
        </p:nvGraphicFramePr>
        <p:xfrm>
          <a:off x="5906520" y="28429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96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997" name="Table 8"/>
          <p:cNvGraphicFramePr/>
          <p:nvPr/>
        </p:nvGraphicFramePr>
        <p:xfrm>
          <a:off x="565920" y="1683360"/>
          <a:ext cx="780516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83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98" name="Table 9"/>
          <p:cNvGraphicFramePr/>
          <p:nvPr/>
        </p:nvGraphicFramePr>
        <p:xfrm>
          <a:off x="3494880" y="2316240"/>
          <a:ext cx="232488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0160"/>
                <a:gridCol w="34920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999" name="CustomShape 10"/>
          <p:cNvSpPr/>
          <p:nvPr/>
        </p:nvSpPr>
        <p:spPr>
          <a:xfrm>
            <a:off x="1669320" y="310608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t(I)-k = 7-4 =3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00" name="CustomShape 11"/>
          <p:cNvSpPr/>
          <p:nvPr/>
        </p:nvSpPr>
        <p:spPr>
          <a:xfrm rot="10800000">
            <a:off x="3889800" y="4136400"/>
            <a:ext cx="1117080" cy="62640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12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6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03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4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05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06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07" name="Table 5"/>
          <p:cNvGraphicFramePr/>
          <p:nvPr/>
        </p:nvGraphicFramePr>
        <p:xfrm>
          <a:off x="780840" y="406476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8" name="Table 6"/>
          <p:cNvGraphicFramePr/>
          <p:nvPr/>
        </p:nvGraphicFramePr>
        <p:xfrm>
          <a:off x="5906520" y="28429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09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10" name="Table 8"/>
          <p:cNvGraphicFramePr/>
          <p:nvPr/>
        </p:nvGraphicFramePr>
        <p:xfrm>
          <a:off x="565920" y="1683360"/>
          <a:ext cx="780516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83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1" name="Table 9"/>
          <p:cNvGraphicFramePr/>
          <p:nvPr/>
        </p:nvGraphicFramePr>
        <p:xfrm>
          <a:off x="5730120" y="2316240"/>
          <a:ext cx="232488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0160"/>
                <a:gridCol w="34920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012" name="CustomShape 10"/>
          <p:cNvSpPr/>
          <p:nvPr/>
        </p:nvSpPr>
        <p:spPr>
          <a:xfrm>
            <a:off x="1669320" y="310608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t(L)-k = 1-0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13" name="CustomShape 11"/>
          <p:cNvSpPr/>
          <p:nvPr/>
        </p:nvSpPr>
        <p:spPr>
          <a:xfrm flipH="1" flipV="1" rot="5400000">
            <a:off x="1849320" y="3605400"/>
            <a:ext cx="771840" cy="58032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4" name="CustomShape 12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1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16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7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18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19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20" name="Table 5"/>
          <p:cNvGraphicFramePr/>
          <p:nvPr/>
        </p:nvGraphicFramePr>
        <p:xfrm>
          <a:off x="780840" y="4064760"/>
          <a:ext cx="327024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1" name="Table 6"/>
          <p:cNvGraphicFramePr/>
          <p:nvPr/>
        </p:nvGraphicFramePr>
        <p:xfrm>
          <a:off x="5906520" y="2842920"/>
          <a:ext cx="1776240" cy="303948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22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23" name="Table 8"/>
          <p:cNvGraphicFramePr/>
          <p:nvPr/>
        </p:nvGraphicFramePr>
        <p:xfrm>
          <a:off x="565920" y="1683360"/>
          <a:ext cx="780516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832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4" name="Table 9"/>
          <p:cNvGraphicFramePr/>
          <p:nvPr/>
        </p:nvGraphicFramePr>
        <p:xfrm>
          <a:off x="6078240" y="2316240"/>
          <a:ext cx="232488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0160"/>
                <a:gridCol w="34920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025" name="CustomShape 10"/>
          <p:cNvSpPr/>
          <p:nvPr/>
        </p:nvSpPr>
        <p:spPr>
          <a:xfrm>
            <a:off x="1030680" y="2699640"/>
            <a:ext cx="35442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4400" spc="-1" strike="noStrike">
                <a:solidFill>
                  <a:srgbClr val="00b050"/>
                </a:solidFill>
                <a:latin typeface="Calibri"/>
              </a:rPr>
              <a:t>MATCH</a:t>
            </a:r>
            <a:endParaRPr b="0" lang="en-IN" sz="4400" spc="-1" strike="noStrike">
              <a:latin typeface="Arial"/>
            </a:endParaRPr>
          </a:p>
        </p:txBody>
      </p:sp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2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2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0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31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2" name="Table 6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3" name="Table 7"/>
          <p:cNvGraphicFramePr/>
          <p:nvPr/>
        </p:nvGraphicFramePr>
        <p:xfrm>
          <a:off x="52092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34" name="CustomShape 8"/>
          <p:cNvSpPr/>
          <p:nvPr/>
        </p:nvSpPr>
        <p:spPr>
          <a:xfrm>
            <a:off x="217800" y="319176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t(a)-k = 1-0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5" name="CustomShape 9"/>
          <p:cNvSpPr/>
          <p:nvPr/>
        </p:nvSpPr>
        <p:spPr>
          <a:xfrm flipH="1" flipV="1" rot="5400000">
            <a:off x="730440" y="3887640"/>
            <a:ext cx="641160" cy="1224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3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40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41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2" name="Table 6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3" name="Table 7"/>
          <p:cNvGraphicFramePr/>
          <p:nvPr/>
        </p:nvGraphicFramePr>
        <p:xfrm>
          <a:off x="52092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44" name="CustomShape 8"/>
          <p:cNvSpPr/>
          <p:nvPr/>
        </p:nvSpPr>
        <p:spPr>
          <a:xfrm>
            <a:off x="217800" y="319176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t(a)-k = 1-0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45" name="CustomShape 9"/>
          <p:cNvSpPr/>
          <p:nvPr/>
        </p:nvSpPr>
        <p:spPr>
          <a:xfrm flipH="1" flipV="1" rot="5400000">
            <a:off x="730440" y="3887640"/>
            <a:ext cx="641160" cy="1224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4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4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50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51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2" name="Table 6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3" name="Table 7"/>
          <p:cNvGraphicFramePr/>
          <p:nvPr/>
        </p:nvGraphicFramePr>
        <p:xfrm>
          <a:off x="52092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54" name="CustomShape 8"/>
          <p:cNvSpPr/>
          <p:nvPr/>
        </p:nvSpPr>
        <p:spPr>
          <a:xfrm>
            <a:off x="217800" y="319176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t(a)-k = 1-0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55" name="CustomShape 9"/>
          <p:cNvSpPr/>
          <p:nvPr/>
        </p:nvSpPr>
        <p:spPr>
          <a:xfrm flipH="1" flipV="1" rot="5400000">
            <a:off x="730440" y="3887640"/>
            <a:ext cx="641160" cy="1224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5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5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60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61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2" name="Table 6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3" name="Table 7"/>
          <p:cNvGraphicFramePr/>
          <p:nvPr/>
        </p:nvGraphicFramePr>
        <p:xfrm>
          <a:off x="52092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64" name="CustomShape 8"/>
          <p:cNvSpPr/>
          <p:nvPr/>
        </p:nvSpPr>
        <p:spPr>
          <a:xfrm>
            <a:off x="217800" y="319176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t(a)-k = 1-0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65" name="CustomShape 9"/>
          <p:cNvSpPr/>
          <p:nvPr/>
        </p:nvSpPr>
        <p:spPr>
          <a:xfrm flipH="1" flipV="1" rot="5400000">
            <a:off x="730440" y="3887640"/>
            <a:ext cx="641160" cy="1224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6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6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70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71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2" name="Table 6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3" name="Table 7"/>
          <p:cNvGraphicFramePr/>
          <p:nvPr/>
        </p:nvGraphicFramePr>
        <p:xfrm>
          <a:off x="52092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74" name="CustomShape 8"/>
          <p:cNvSpPr/>
          <p:nvPr/>
        </p:nvSpPr>
        <p:spPr>
          <a:xfrm>
            <a:off x="217800" y="319176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t(a)-k = 1-0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75" name="CustomShape 9"/>
          <p:cNvSpPr/>
          <p:nvPr/>
        </p:nvSpPr>
        <p:spPr>
          <a:xfrm flipH="1" flipV="1" rot="5400000">
            <a:off x="730440" y="3887640"/>
            <a:ext cx="641160" cy="1224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371880" y="651960"/>
            <a:ext cx="799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c55a11"/>
                </a:solidFill>
                <a:latin typeface="Calibri"/>
              </a:rPr>
              <a:t>String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77" name="Line 2"/>
          <p:cNvSpPr/>
          <p:nvPr/>
        </p:nvSpPr>
        <p:spPr>
          <a:xfrm>
            <a:off x="-8280" y="1316160"/>
            <a:ext cx="8299800" cy="36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8" name="Picture 5" descr=""/>
          <p:cNvPicPr/>
          <p:nvPr/>
        </p:nvPicPr>
        <p:blipFill>
          <a:blip r:embed="rId1"/>
          <a:stretch/>
        </p:blipFill>
        <p:spPr>
          <a:xfrm>
            <a:off x="10659600" y="469800"/>
            <a:ext cx="933120" cy="1398600"/>
          </a:xfrm>
          <a:prstGeom prst="rect">
            <a:avLst/>
          </a:prstGeom>
          <a:ln>
            <a:noFill/>
          </a:ln>
        </p:spPr>
      </p:pic>
      <p:sp>
        <p:nvSpPr>
          <p:cNvPr id="1079" name="CustomShape 3"/>
          <p:cNvSpPr/>
          <p:nvPr/>
        </p:nvSpPr>
        <p:spPr>
          <a:xfrm>
            <a:off x="393120" y="252360"/>
            <a:ext cx="749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ADVANCED ALGORITHMS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80" name="CustomShape 4"/>
          <p:cNvSpPr/>
          <p:nvPr/>
        </p:nvSpPr>
        <p:spPr>
          <a:xfrm>
            <a:off x="470520" y="4880160"/>
            <a:ext cx="435096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Bad Character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1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=t(c)-k)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81" name="Table 5"/>
          <p:cNvGraphicFramePr/>
          <p:nvPr/>
        </p:nvGraphicFramePr>
        <p:xfrm>
          <a:off x="780840" y="4064760"/>
          <a:ext cx="1868400" cy="360000"/>
        </p:xfrm>
        <a:graphic>
          <a:graphicData uri="http://schemas.openxmlformats.org/drawingml/2006/table">
            <a:tbl>
              <a:tblPr/>
              <a:tblGrid>
                <a:gridCol w="466920"/>
                <a:gridCol w="466920"/>
                <a:gridCol w="466920"/>
                <a:gridCol w="46692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2" name="Table 6"/>
          <p:cNvGraphicFramePr/>
          <p:nvPr/>
        </p:nvGraphicFramePr>
        <p:xfrm>
          <a:off x="5906520" y="2842920"/>
          <a:ext cx="1776240" cy="2532960"/>
        </p:xfrm>
        <a:graphic>
          <a:graphicData uri="http://schemas.openxmlformats.org/drawingml/2006/table">
            <a:tbl>
              <a:tblPr/>
              <a:tblGrid>
                <a:gridCol w="888120"/>
                <a:gridCol w="888120"/>
              </a:tblGrid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6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K=5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b="0" lang="en-IN" sz="1800" spc="-1" strike="noStrike" baseline="-250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83" name="CustomShape 7"/>
          <p:cNvSpPr/>
          <p:nvPr/>
        </p:nvSpPr>
        <p:spPr>
          <a:xfrm>
            <a:off x="5062320" y="6017400"/>
            <a:ext cx="367200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/>
          <a:p>
            <a:pPr marL="88920" algn="just">
              <a:lnSpc>
                <a:spcPct val="100000"/>
              </a:lnSpc>
              <a:spcAft>
                <a:spcPts val="601"/>
              </a:spcAft>
            </a:pP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Good Suffix Shift (d</a:t>
            </a:r>
            <a:r>
              <a:rPr b="1" lang="en-IN" sz="2400" spc="-1" strike="noStrike" baseline="-25000">
                <a:solidFill>
                  <a:srgbClr val="2f5597"/>
                </a:solidFill>
                <a:latin typeface="Calibri"/>
              </a:rPr>
              <a:t>2</a:t>
            </a:r>
            <a:r>
              <a:rPr b="1" lang="en-IN" sz="2400" spc="-1" strike="noStrike">
                <a:solidFill>
                  <a:srgbClr val="2f5597"/>
                </a:solidFill>
                <a:latin typeface="Calibri"/>
              </a:rPr>
              <a:t>)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084" name="Table 8"/>
          <p:cNvGraphicFramePr/>
          <p:nvPr/>
        </p:nvGraphicFramePr>
        <p:xfrm>
          <a:off x="565920" y="1683360"/>
          <a:ext cx="6504480" cy="348120"/>
        </p:xfrm>
        <a:graphic>
          <a:graphicData uri="http://schemas.openxmlformats.org/drawingml/2006/table">
            <a:tbl>
              <a:tblPr/>
              <a:tblGrid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5080"/>
                <a:gridCol w="32796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5" name="Table 9"/>
          <p:cNvGraphicFramePr/>
          <p:nvPr/>
        </p:nvGraphicFramePr>
        <p:xfrm>
          <a:off x="520920" y="2304720"/>
          <a:ext cx="1976760" cy="353880"/>
        </p:xfrm>
        <a:graphic>
          <a:graphicData uri="http://schemas.openxmlformats.org/drawingml/2006/table">
            <a:tbl>
              <a:tblPr/>
              <a:tblGrid>
                <a:gridCol w="367200"/>
                <a:gridCol w="303120"/>
                <a:gridCol w="318960"/>
                <a:gridCol w="377280"/>
                <a:gridCol w="318960"/>
                <a:gridCol w="291240"/>
              </a:tblGrid>
              <a:tr h="366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086" name="CustomShape 10"/>
          <p:cNvSpPr/>
          <p:nvPr/>
        </p:nvSpPr>
        <p:spPr>
          <a:xfrm>
            <a:off x="217800" y="3191760"/>
            <a:ext cx="315252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= t(a)-k = 1-0 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87" name="CustomShape 11"/>
          <p:cNvSpPr/>
          <p:nvPr/>
        </p:nvSpPr>
        <p:spPr>
          <a:xfrm>
            <a:off x="393120" y="5747760"/>
            <a:ext cx="397836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Shift = max(d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,d</a:t>
            </a:r>
            <a:r>
              <a:rPr b="0" lang="en-IN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 = 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88" name="CustomShape 12"/>
          <p:cNvSpPr/>
          <p:nvPr/>
        </p:nvSpPr>
        <p:spPr>
          <a:xfrm flipH="1" flipV="1" rot="5400000">
            <a:off x="730440" y="3887640"/>
            <a:ext cx="641160" cy="12240"/>
          </a:xfrm>
          <a:prstGeom prst="curvedConnector3">
            <a:avLst>
              <a:gd name="adj1" fmla="val 50000"/>
            </a:avLst>
          </a:pr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3625</TotalTime>
  <Application>LibreOffice/6.0.7.3$Linux_X86_64 LibreOffice_project/00m0$Build-3</Application>
  <Words>6858</Words>
  <Paragraphs>3833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2020-06-03T14:19:11Z</dcterms:created>
  <dc:creator>Krishna Venkataram</dc:creator>
  <dc:description/>
  <dc:language>kn-IN</dc:language>
  <cp:lastModifiedBy/>
  <dcterms:modified xsi:type="dcterms:W3CDTF">2020-08-25T21:11:56Z</dcterms:modified>
  <cp:revision>193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114</vt:i4>
  </property>
</Properties>
</file>